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4"/>
  </p:sldMasterIdLst>
  <p:notesMasterIdLst>
    <p:notesMasterId r:id="rId29"/>
  </p:notesMasterIdLst>
  <p:sldIdLst>
    <p:sldId id="257" r:id="rId5"/>
    <p:sldId id="258" r:id="rId6"/>
    <p:sldId id="292" r:id="rId7"/>
    <p:sldId id="263" r:id="rId8"/>
    <p:sldId id="293" r:id="rId9"/>
    <p:sldId id="259" r:id="rId10"/>
    <p:sldId id="298" r:id="rId11"/>
    <p:sldId id="299" r:id="rId12"/>
    <p:sldId id="300" r:id="rId13"/>
    <p:sldId id="301" r:id="rId14"/>
    <p:sldId id="302" r:id="rId15"/>
    <p:sldId id="303" r:id="rId16"/>
    <p:sldId id="297" r:id="rId17"/>
    <p:sldId id="306" r:id="rId18"/>
    <p:sldId id="316" r:id="rId19"/>
    <p:sldId id="308" r:id="rId20"/>
    <p:sldId id="261" r:id="rId21"/>
    <p:sldId id="305" r:id="rId22"/>
    <p:sldId id="296" r:id="rId23"/>
    <p:sldId id="312" r:id="rId24"/>
    <p:sldId id="313" r:id="rId25"/>
    <p:sldId id="314" r:id="rId26"/>
    <p:sldId id="317" r:id="rId27"/>
    <p:sldId id="318" r:id="rId2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7FD"/>
    <a:srgbClr val="FED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1"/>
    <p:restoredTop sz="94607"/>
  </p:normalViewPr>
  <p:slideViewPr>
    <p:cSldViewPr snapToGrid="0">
      <p:cViewPr varScale="1">
        <p:scale>
          <a:sx n="78" d="100"/>
          <a:sy n="78" d="100"/>
        </p:scale>
        <p:origin x="917" y="62"/>
      </p:cViewPr>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7" tIns="46244" rIns="92487" bIns="46244" rtlCol="0"/>
          <a:lstStyle>
            <a:lvl1pPr algn="r">
              <a:defRPr sz="1200"/>
            </a:lvl1pPr>
          </a:lstStyle>
          <a:p>
            <a:fld id="{FADEFEF6-1C53-AB48-B558-190F4167418C}" type="datetimeFigureOut">
              <a:rPr lang="en-US" smtClean="0"/>
              <a:t>2/25/2026</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487" tIns="46244" rIns="92487" bIns="46244" rtlCol="0" anchor="b"/>
          <a:lstStyle>
            <a:lvl1pPr algn="r">
              <a:defRPr sz="1200"/>
            </a:lvl1pPr>
          </a:lstStyle>
          <a:p>
            <a:fld id="{0C8902D0-FBA8-954D-B4BA-4B27AEFB4EAF}" type="slidenum">
              <a:rPr lang="en-US" smtClean="0"/>
              <a:t>‹#›</a:t>
            </a:fld>
            <a:endParaRPr lang="en-US"/>
          </a:p>
        </p:txBody>
      </p:sp>
    </p:spTree>
    <p:extLst>
      <p:ext uri="{BB962C8B-B14F-4D97-AF65-F5344CB8AC3E}">
        <p14:creationId xmlns:p14="http://schemas.microsoft.com/office/powerpoint/2010/main" val="333648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BAFD65F-FCE5-2447-B543-80B87CB3D0C6}" type="datetimeFigureOut">
              <a:rPr lang="en-US" smtClean="0"/>
              <a:pPr>
                <a:defRPr/>
              </a:pPr>
              <a:t>2/25/2026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108A9B-341A-314C-8E52-9AFE25397760}" type="slidenum">
              <a:rPr lang="en-US" smtClean="0"/>
              <a:pPr>
                <a:defRPr/>
              </a:pPr>
              <a:t>‹#›</a:t>
            </a:fld>
            <a:endParaRPr lang="en-US"/>
          </a:p>
        </p:txBody>
      </p:sp>
    </p:spTree>
    <p:extLst>
      <p:ext uri="{BB962C8B-B14F-4D97-AF65-F5344CB8AC3E}">
        <p14:creationId xmlns:p14="http://schemas.microsoft.com/office/powerpoint/2010/main" val="398488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07983B2-CCAC-B243-B633-55C5B7C41820}" type="datetimeFigureOut">
              <a:rPr lang="en-US" smtClean="0"/>
              <a:pPr>
                <a:defRPr/>
              </a:pPr>
              <a:t>2/25/2026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0ED8D2-0F81-1447-B5F3-F28F9F27D0A2}" type="slidenum">
              <a:rPr lang="en-US" smtClean="0"/>
              <a:pPr>
                <a:defRPr/>
              </a:pPr>
              <a:t>‹#›</a:t>
            </a:fld>
            <a:endParaRPr lang="en-US"/>
          </a:p>
        </p:txBody>
      </p:sp>
    </p:spTree>
    <p:extLst>
      <p:ext uri="{BB962C8B-B14F-4D97-AF65-F5344CB8AC3E}">
        <p14:creationId xmlns:p14="http://schemas.microsoft.com/office/powerpoint/2010/main" val="278862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4F2204C-475D-D548-B4FB-3D55069577F0}" type="datetimeFigureOut">
              <a:rPr lang="en-US" smtClean="0"/>
              <a:pPr>
                <a:defRPr/>
              </a:pPr>
              <a:t>2/25/2026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CD60C7-5911-6A4F-B5AF-64C0BDB42788}" type="slidenum">
              <a:rPr lang="en-US" smtClean="0"/>
              <a:pPr>
                <a:defRPr/>
              </a:pPr>
              <a:t>‹#›</a:t>
            </a:fld>
            <a:endParaRPr lang="en-US"/>
          </a:p>
        </p:txBody>
      </p:sp>
    </p:spTree>
    <p:extLst>
      <p:ext uri="{BB962C8B-B14F-4D97-AF65-F5344CB8AC3E}">
        <p14:creationId xmlns:p14="http://schemas.microsoft.com/office/powerpoint/2010/main" val="30157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14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84805" y="1645416"/>
            <a:ext cx="3486150" cy="4346575"/>
          </a:xfrm>
        </p:spPr>
        <p:txBody>
          <a:bodyPr rtlCol="0">
            <a:normAutofit/>
          </a:bodyPr>
          <a:lstStyle/>
          <a:p>
            <a:pPr lvl="0"/>
            <a:endParaRPr lang="en-US" noProof="0"/>
          </a:p>
        </p:txBody>
      </p:sp>
    </p:spTree>
    <p:extLst>
      <p:ext uri="{BB962C8B-B14F-4D97-AF65-F5344CB8AC3E}">
        <p14:creationId xmlns:p14="http://schemas.microsoft.com/office/powerpoint/2010/main" val="417532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346675" y="2646941"/>
            <a:ext cx="4679950" cy="2894013"/>
          </a:xfrm>
        </p:spPr>
        <p:txBody>
          <a:bodyPr rtlCol="0">
            <a:normAutofit/>
          </a:bodyPr>
          <a:lstStyle/>
          <a:p>
            <a:pPr lvl="0"/>
            <a:endParaRPr lang="en-US" noProof="0"/>
          </a:p>
        </p:txBody>
      </p:sp>
    </p:spTree>
    <p:extLst>
      <p:ext uri="{BB962C8B-B14F-4D97-AF65-F5344CB8AC3E}">
        <p14:creationId xmlns:p14="http://schemas.microsoft.com/office/powerpoint/2010/main" val="3477879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161041" y="1721429"/>
            <a:ext cx="2551113" cy="1839912"/>
          </a:xfrm>
        </p:spPr>
        <p:txBody>
          <a:bodyPr rtlCol="0">
            <a:normAutofit/>
          </a:bodyPr>
          <a:lstStyle/>
          <a:p>
            <a:pPr lvl="0"/>
            <a:endParaRPr lang="en-US" noProof="0"/>
          </a:p>
        </p:txBody>
      </p:sp>
      <p:sp>
        <p:nvSpPr>
          <p:cNvPr id="8" name="Picture Placeholder 6"/>
          <p:cNvSpPr>
            <a:spLocks noGrp="1"/>
          </p:cNvSpPr>
          <p:nvPr>
            <p:ph type="pic" sz="quarter" idx="11"/>
          </p:nvPr>
        </p:nvSpPr>
        <p:spPr>
          <a:xfrm>
            <a:off x="4088914" y="1721429"/>
            <a:ext cx="2551113" cy="1839912"/>
          </a:xfrm>
        </p:spPr>
        <p:txBody>
          <a:bodyPr rtlCol="0">
            <a:normAutofit/>
          </a:bodyPr>
          <a:lstStyle/>
          <a:p>
            <a:pPr lvl="0"/>
            <a:endParaRPr lang="en-US" noProof="0"/>
          </a:p>
        </p:txBody>
      </p:sp>
    </p:spTree>
    <p:extLst>
      <p:ext uri="{BB962C8B-B14F-4D97-AF65-F5344CB8AC3E}">
        <p14:creationId xmlns:p14="http://schemas.microsoft.com/office/powerpoint/2010/main" val="366077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56400" y="2538413"/>
            <a:ext cx="3549650" cy="4319587"/>
          </a:xfrm>
        </p:spPr>
        <p:txBody>
          <a:bodyPr rtlCol="0">
            <a:normAutofit/>
          </a:bodyPr>
          <a:lstStyle/>
          <a:p>
            <a:pPr lvl="0"/>
            <a:endParaRPr lang="en-US" noProof="0"/>
          </a:p>
        </p:txBody>
      </p:sp>
      <p:sp>
        <p:nvSpPr>
          <p:cNvPr id="9" name="Picture Placeholder 8"/>
          <p:cNvSpPr>
            <a:spLocks noGrp="1"/>
          </p:cNvSpPr>
          <p:nvPr>
            <p:ph type="pic" sz="quarter" idx="11"/>
          </p:nvPr>
        </p:nvSpPr>
        <p:spPr>
          <a:xfrm>
            <a:off x="1076325" y="1452563"/>
            <a:ext cx="1644650" cy="1817687"/>
          </a:xfrm>
        </p:spPr>
        <p:txBody>
          <a:bodyPr rtlCol="0">
            <a:normAutofit/>
          </a:bodyPr>
          <a:lstStyle/>
          <a:p>
            <a:pPr lvl="0"/>
            <a:endParaRPr lang="en-US" noProof="0"/>
          </a:p>
        </p:txBody>
      </p:sp>
    </p:spTree>
    <p:extLst>
      <p:ext uri="{BB962C8B-B14F-4D97-AF65-F5344CB8AC3E}">
        <p14:creationId xmlns:p14="http://schemas.microsoft.com/office/powerpoint/2010/main" val="12389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71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77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95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F0332EC-2813-5D46-AFDA-2B80FE7687FF}" type="datetimeFigureOut">
              <a:rPr lang="en-US" smtClean="0"/>
              <a:pPr>
                <a:defRPr/>
              </a:pPr>
              <a:t>2/25/2026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CF505A-EB29-4545-9AD4-54CB86C3C148}" type="slidenum">
              <a:rPr lang="en-US" smtClean="0"/>
              <a:pPr>
                <a:defRPr/>
              </a:pPr>
              <a:t>‹#›</a:t>
            </a:fld>
            <a:endParaRPr lang="en-US"/>
          </a:p>
        </p:txBody>
      </p:sp>
    </p:spTree>
    <p:extLst>
      <p:ext uri="{BB962C8B-B14F-4D97-AF65-F5344CB8AC3E}">
        <p14:creationId xmlns:p14="http://schemas.microsoft.com/office/powerpoint/2010/main" val="347360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685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41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969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893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29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333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556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5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B0EDDE8-222E-F94E-9686-52E0796132E7}" type="datetimeFigureOut">
              <a:rPr lang="en-US" smtClean="0"/>
              <a:pPr>
                <a:defRPr/>
              </a:pPr>
              <a:t>2/25/2026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4A3CB-B723-6343-8A00-477906A33927}" type="slidenum">
              <a:rPr lang="en-US" smtClean="0"/>
              <a:pPr>
                <a:defRPr/>
              </a:pPr>
              <a:t>‹#›</a:t>
            </a:fld>
            <a:endParaRPr lang="en-US"/>
          </a:p>
        </p:txBody>
      </p:sp>
    </p:spTree>
    <p:extLst>
      <p:ext uri="{BB962C8B-B14F-4D97-AF65-F5344CB8AC3E}">
        <p14:creationId xmlns:p14="http://schemas.microsoft.com/office/powerpoint/2010/main" val="290233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A3E9041-2097-AA42-9B7D-A35B0B0C9BE3}" type="datetimeFigureOut">
              <a:rPr lang="en-US" smtClean="0"/>
              <a:pPr>
                <a:defRPr/>
              </a:pPr>
              <a:t>2/25/2026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38B225-A869-8C46-82BD-17DE73C8DF54}" type="slidenum">
              <a:rPr lang="en-US" smtClean="0"/>
              <a:pPr>
                <a:defRPr/>
              </a:pPr>
              <a:t>‹#›</a:t>
            </a:fld>
            <a:endParaRPr lang="en-US"/>
          </a:p>
        </p:txBody>
      </p:sp>
    </p:spTree>
    <p:extLst>
      <p:ext uri="{BB962C8B-B14F-4D97-AF65-F5344CB8AC3E}">
        <p14:creationId xmlns:p14="http://schemas.microsoft.com/office/powerpoint/2010/main" val="196636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F3E9A9F-5B94-B349-9E53-E6ECFDC88C8E}" type="datetimeFigureOut">
              <a:rPr lang="en-US" smtClean="0"/>
              <a:pPr>
                <a:defRPr/>
              </a:pPr>
              <a:t>2/25/2026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1BE5288-AD57-D74D-904C-AE8397CB0BDA}" type="slidenum">
              <a:rPr lang="en-US" smtClean="0"/>
              <a:pPr>
                <a:defRPr/>
              </a:pPr>
              <a:t>‹#›</a:t>
            </a:fld>
            <a:endParaRPr lang="en-US"/>
          </a:p>
        </p:txBody>
      </p:sp>
    </p:spTree>
    <p:extLst>
      <p:ext uri="{BB962C8B-B14F-4D97-AF65-F5344CB8AC3E}">
        <p14:creationId xmlns:p14="http://schemas.microsoft.com/office/powerpoint/2010/main" val="396378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6AB1062-998F-9242-B053-D25711D3943E}" type="datetimeFigureOut">
              <a:rPr lang="en-US" smtClean="0"/>
              <a:pPr>
                <a:defRPr/>
              </a:pPr>
              <a:t>2/25/2026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3701262-D97D-DB45-A6A4-B880D7C7D452}" type="slidenum">
              <a:rPr lang="en-US" smtClean="0"/>
              <a:pPr>
                <a:defRPr/>
              </a:pPr>
              <a:t>‹#›</a:t>
            </a:fld>
            <a:endParaRPr lang="en-US"/>
          </a:p>
        </p:txBody>
      </p:sp>
    </p:spTree>
    <p:extLst>
      <p:ext uri="{BB962C8B-B14F-4D97-AF65-F5344CB8AC3E}">
        <p14:creationId xmlns:p14="http://schemas.microsoft.com/office/powerpoint/2010/main" val="420899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18275E-E2AA-E44F-8D80-B8B4AB3E7DBA}" type="datetimeFigureOut">
              <a:rPr lang="en-US" smtClean="0"/>
              <a:pPr>
                <a:defRPr/>
              </a:pPr>
              <a:t>2/25/2026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EA0C72E-327A-6040-9C77-B61D32C0595F}" type="slidenum">
              <a:rPr lang="en-US" smtClean="0"/>
              <a:pPr>
                <a:defRPr/>
              </a:pPr>
              <a:t>‹#›</a:t>
            </a:fld>
            <a:endParaRPr lang="en-US"/>
          </a:p>
        </p:txBody>
      </p:sp>
    </p:spTree>
    <p:extLst>
      <p:ext uri="{BB962C8B-B14F-4D97-AF65-F5344CB8AC3E}">
        <p14:creationId xmlns:p14="http://schemas.microsoft.com/office/powerpoint/2010/main" val="20030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987559A-4256-6A4D-8ED2-E1191FA1E151}" type="datetimeFigureOut">
              <a:rPr lang="en-US" smtClean="0"/>
              <a:pPr>
                <a:defRPr/>
              </a:pPr>
              <a:t>2/25/2026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008B8A-C015-AC4E-8580-161095B1B9CA}" type="slidenum">
              <a:rPr lang="en-US" smtClean="0"/>
              <a:pPr>
                <a:defRPr/>
              </a:pPr>
              <a:t>‹#›</a:t>
            </a:fld>
            <a:endParaRPr lang="en-US"/>
          </a:p>
        </p:txBody>
      </p:sp>
    </p:spTree>
    <p:extLst>
      <p:ext uri="{BB962C8B-B14F-4D97-AF65-F5344CB8AC3E}">
        <p14:creationId xmlns:p14="http://schemas.microsoft.com/office/powerpoint/2010/main" val="377909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C30B7DD-969F-5349-9C62-E4954AAB1443}" type="datetimeFigureOut">
              <a:rPr lang="en-US" smtClean="0"/>
              <a:pPr>
                <a:defRPr/>
              </a:pPr>
              <a:t>2/25/2026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E644B-9B04-404E-A95E-D5A9A75C2595}" type="slidenum">
              <a:rPr lang="en-US" smtClean="0"/>
              <a:pPr>
                <a:defRPr/>
              </a:pPr>
              <a:t>‹#›</a:t>
            </a:fld>
            <a:endParaRPr lang="en-US"/>
          </a:p>
        </p:txBody>
      </p:sp>
    </p:spTree>
    <p:extLst>
      <p:ext uri="{BB962C8B-B14F-4D97-AF65-F5344CB8AC3E}">
        <p14:creationId xmlns:p14="http://schemas.microsoft.com/office/powerpoint/2010/main" val="237337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21E828-ACEA-9105-B27A-A3CE1CD2FEAB}"/>
              </a:ext>
            </a:extLst>
          </p:cNvPr>
          <p:cNvPicPr>
            <a:picLocks noChangeAspect="1"/>
          </p:cNvPicPr>
          <p:nvPr userDrawn="1"/>
        </p:nvPicPr>
        <p:blipFill>
          <a:blip r:embed="rId29"/>
          <a:stretch>
            <a:fillRect/>
          </a:stretch>
        </p:blipFill>
        <p:spPr>
          <a:xfrm>
            <a:off x="-305786" y="-52553"/>
            <a:ext cx="12592480" cy="696310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497336F-522A-2E45-9B05-077A23F4F4DC}" type="datetimeFigureOut">
              <a:rPr lang="en-US" smtClean="0"/>
              <a:pPr>
                <a:defRPr/>
              </a:pPr>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1D3681-F189-A94D-B8A7-6A81042F6ACE}" type="slidenum">
              <a:rPr lang="en-US" smtClean="0"/>
              <a:pPr>
                <a:defRPr/>
              </a:pPr>
              <a:t>‹#›</a:t>
            </a:fld>
            <a:endParaRPr lang="en-US"/>
          </a:p>
        </p:txBody>
      </p:sp>
      <p:pic>
        <p:nvPicPr>
          <p:cNvPr id="8" name="Picture 7">
            <a:extLst>
              <a:ext uri="{FF2B5EF4-FFF2-40B4-BE49-F238E27FC236}">
                <a16:creationId xmlns:a16="http://schemas.microsoft.com/office/drawing/2014/main" id="{733E4059-1ECD-BADB-5140-8F3071738EC3}"/>
              </a:ext>
            </a:extLst>
          </p:cNvPr>
          <p:cNvPicPr>
            <a:picLocks noChangeAspect="1"/>
          </p:cNvPicPr>
          <p:nvPr userDrawn="1"/>
        </p:nvPicPr>
        <p:blipFill>
          <a:blip r:embed="rId30"/>
          <a:srcRect/>
          <a:stretch/>
        </p:blipFill>
        <p:spPr>
          <a:xfrm>
            <a:off x="10915049" y="6108332"/>
            <a:ext cx="467226" cy="393935"/>
          </a:xfrm>
          <a:prstGeom prst="rect">
            <a:avLst/>
          </a:prstGeom>
        </p:spPr>
      </p:pic>
      <p:pic>
        <p:nvPicPr>
          <p:cNvPr id="10" name="Picture 9">
            <a:extLst>
              <a:ext uri="{FF2B5EF4-FFF2-40B4-BE49-F238E27FC236}">
                <a16:creationId xmlns:a16="http://schemas.microsoft.com/office/drawing/2014/main" id="{4BEE0A1B-9D16-46CC-3284-E7C8980A81B0}"/>
              </a:ext>
            </a:extLst>
          </p:cNvPr>
          <p:cNvPicPr>
            <a:picLocks noChangeAspect="1"/>
          </p:cNvPicPr>
          <p:nvPr userDrawn="1"/>
        </p:nvPicPr>
        <p:blipFill>
          <a:blip r:embed="rId31"/>
          <a:srcRect/>
          <a:stretch/>
        </p:blipFill>
        <p:spPr>
          <a:xfrm>
            <a:off x="117345" y="136525"/>
            <a:ext cx="1682580" cy="769180"/>
          </a:xfrm>
          <a:prstGeom prst="rect">
            <a:avLst/>
          </a:prstGeom>
        </p:spPr>
      </p:pic>
    </p:spTree>
    <p:extLst>
      <p:ext uri="{BB962C8B-B14F-4D97-AF65-F5344CB8AC3E}">
        <p14:creationId xmlns:p14="http://schemas.microsoft.com/office/powerpoint/2010/main" val="20195747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80" r:id="rId15"/>
    <p:sldLayoutId id="2147483786" r:id="rId16"/>
    <p:sldLayoutId id="2147483734" r:id="rId17"/>
    <p:sldLayoutId id="2147483740" r:id="rId18"/>
    <p:sldLayoutId id="2147483741" r:id="rId19"/>
    <p:sldLayoutId id="2147483746" r:id="rId20"/>
    <p:sldLayoutId id="2147483747" r:id="rId21"/>
    <p:sldLayoutId id="2147483750" r:id="rId22"/>
    <p:sldLayoutId id="2147483751" r:id="rId23"/>
    <p:sldLayoutId id="2147483753" r:id="rId24"/>
    <p:sldLayoutId id="2147483758" r:id="rId25"/>
    <p:sldLayoutId id="2147483759" r:id="rId26"/>
    <p:sldLayoutId id="2147483761"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pac.americascreditunions.org/fundraise/formid/gacsweepstakes/" TargetMode="External"/><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hyperlink" Target="https://pac.americascreditunions.org/wp-content/uploads/2026/01/2026Sweepstakes_OfficialRules_WileyApproved_final.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84184"/>
            <a:lum/>
          </a:blip>
          <a:srcRect/>
          <a:stretch>
            <a:fillRect/>
          </a:stretch>
        </a:blipFill>
        <a:effectLst/>
      </p:bgPr>
    </p:bg>
    <p:spTree>
      <p:nvGrpSpPr>
        <p:cNvPr id="1" name=""/>
        <p:cNvGrpSpPr/>
        <p:nvPr/>
      </p:nvGrpSpPr>
      <p:grpSpPr>
        <a:xfrm>
          <a:off x="0" y="0"/>
          <a:ext cx="0" cy="0"/>
          <a:chOff x="0" y="0"/>
          <a:chExt cx="0" cy="0"/>
        </a:xfrm>
      </p:grpSpPr>
      <p:sp>
        <p:nvSpPr>
          <p:cNvPr id="33797" name="TextBox 9">
            <a:extLst>
              <a:ext uri="{FF2B5EF4-FFF2-40B4-BE49-F238E27FC236}">
                <a16:creationId xmlns:a16="http://schemas.microsoft.com/office/drawing/2014/main" id="{7610C400-3F63-A2B3-6F89-FE9D4F6B0DCB}"/>
              </a:ext>
            </a:extLst>
          </p:cNvPr>
          <p:cNvSpPr txBox="1">
            <a:spLocks noChangeArrowheads="1"/>
          </p:cNvSpPr>
          <p:nvPr/>
        </p:nvSpPr>
        <p:spPr bwMode="auto">
          <a:xfrm>
            <a:off x="708665" y="2098419"/>
            <a:ext cx="1077467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600" b="1" dirty="0">
                <a:latin typeface="Montserrat ExtraBold" pitchFamily="2" charset="77"/>
                <a:ea typeface="Urbanist Black" pitchFamily="34" charset="0"/>
                <a:cs typeface="Poppins" pitchFamily="2" charset="77"/>
              </a:rPr>
              <a:t>Know Before You Go:</a:t>
            </a:r>
          </a:p>
        </p:txBody>
      </p:sp>
      <p:cxnSp>
        <p:nvCxnSpPr>
          <p:cNvPr id="21" name="Straight Connector 20">
            <a:extLst>
              <a:ext uri="{FF2B5EF4-FFF2-40B4-BE49-F238E27FC236}">
                <a16:creationId xmlns:a16="http://schemas.microsoft.com/office/drawing/2014/main" id="{AE3C6204-7C7C-F061-EB60-F9EF96AE8EA9}"/>
              </a:ext>
            </a:extLst>
          </p:cNvPr>
          <p:cNvCxnSpPr>
            <a:cxnSpLocks/>
          </p:cNvCxnSpPr>
          <p:nvPr/>
        </p:nvCxnSpPr>
        <p:spPr>
          <a:xfrm>
            <a:off x="657225" y="5472113"/>
            <a:ext cx="108839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9">
            <a:extLst>
              <a:ext uri="{FF2B5EF4-FFF2-40B4-BE49-F238E27FC236}">
                <a16:creationId xmlns:a16="http://schemas.microsoft.com/office/drawing/2014/main" id="{3187F8B6-B1FA-C02F-86A0-54F46189360D}"/>
              </a:ext>
            </a:extLst>
          </p:cNvPr>
          <p:cNvSpPr txBox="1">
            <a:spLocks noChangeArrowheads="1"/>
          </p:cNvSpPr>
          <p:nvPr/>
        </p:nvSpPr>
        <p:spPr bwMode="auto">
          <a:xfrm>
            <a:off x="708665" y="3231268"/>
            <a:ext cx="1077467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600" dirty="0">
                <a:solidFill>
                  <a:srgbClr val="2C57FD"/>
                </a:solidFill>
                <a:latin typeface="Montserrat Medium" panose="00000600000000000000" pitchFamily="50" charset="0"/>
                <a:ea typeface="Urbanist Black" pitchFamily="34" charset="0"/>
                <a:cs typeface="Poppins" pitchFamily="2" charset="77"/>
              </a:rPr>
              <a:t>GAC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CE8670D2-C549-D730-047E-0837006FB77F}"/>
            </a:ext>
          </a:extLst>
        </p:cNvPr>
        <p:cNvGrpSpPr/>
        <p:nvPr/>
      </p:nvGrpSpPr>
      <p:grpSpPr>
        <a:xfrm>
          <a:off x="0" y="0"/>
          <a:ext cx="0" cy="0"/>
          <a:chOff x="0" y="0"/>
          <a:chExt cx="0" cy="0"/>
        </a:xfrm>
      </p:grpSpPr>
      <p:sp>
        <p:nvSpPr>
          <p:cNvPr id="34818" name="TextBox 9">
            <a:extLst>
              <a:ext uri="{FF2B5EF4-FFF2-40B4-BE49-F238E27FC236}">
                <a16:creationId xmlns:a16="http://schemas.microsoft.com/office/drawing/2014/main" id="{5C4616F6-709B-D0B1-DAAD-D7917B88AA16}"/>
              </a:ext>
            </a:extLst>
          </p:cNvPr>
          <p:cNvSpPr txBox="1">
            <a:spLocks noChangeArrowheads="1"/>
          </p:cNvSpPr>
          <p:nvPr/>
        </p:nvSpPr>
        <p:spPr bwMode="auto">
          <a:xfrm>
            <a:off x="4865254" y="535718"/>
            <a:ext cx="65047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2C57FD"/>
                </a:solidFill>
                <a:latin typeface="Montserrat ExtraBold" pitchFamily="2" charset="77"/>
                <a:ea typeface="Urbanist Black" pitchFamily="34" charset="0"/>
                <a:cs typeface="Poppins" pitchFamily="2" charset="77"/>
              </a:rPr>
              <a:t>Monday, March 2, 2026</a:t>
            </a:r>
          </a:p>
        </p:txBody>
      </p:sp>
      <p:sp>
        <p:nvSpPr>
          <p:cNvPr id="34820" name="TextBox 12">
            <a:extLst>
              <a:ext uri="{FF2B5EF4-FFF2-40B4-BE49-F238E27FC236}">
                <a16:creationId xmlns:a16="http://schemas.microsoft.com/office/drawing/2014/main" id="{E4B9608D-03EA-2205-DE34-11928CB892C3}"/>
              </a:ext>
            </a:extLst>
          </p:cNvPr>
          <p:cNvSpPr txBox="1">
            <a:spLocks noChangeArrowheads="1"/>
          </p:cNvSpPr>
          <p:nvPr/>
        </p:nvSpPr>
        <p:spPr bwMode="auto">
          <a:xfrm>
            <a:off x="7180755" y="1595860"/>
            <a:ext cx="4719785" cy="466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D" altLang="en-US" sz="1600" dirty="0">
                <a:solidFill>
                  <a:srgbClr val="000000"/>
                </a:solidFill>
                <a:latin typeface="Montserrat" pitchFamily="2" charset="77"/>
              </a:rPr>
              <a:t>Exhibit Hall Open/Breakfast</a:t>
            </a:r>
          </a:p>
          <a:p>
            <a:pPr>
              <a:lnSpc>
                <a:spcPct val="150000"/>
              </a:lnSpc>
            </a:pPr>
            <a:r>
              <a:rPr lang="en-ID" altLang="en-US" sz="1200" dirty="0">
                <a:solidFill>
                  <a:srgbClr val="000000"/>
                </a:solidFill>
                <a:latin typeface="Montserrat" pitchFamily="2" charset="77"/>
              </a:rPr>
              <a:t>Washington Convention </a:t>
            </a:r>
            <a:r>
              <a:rPr lang="en-ID" altLang="en-US" sz="1200" dirty="0" err="1">
                <a:solidFill>
                  <a:srgbClr val="000000"/>
                </a:solidFill>
                <a:latin typeface="Montserrat" pitchFamily="2" charset="77"/>
              </a:rPr>
              <a:t>Center</a:t>
            </a:r>
            <a:endParaRPr lang="en-US" altLang="en-US" sz="1600" dirty="0">
              <a:latin typeface="Montserrat" pitchFamily="2" charset="77"/>
            </a:endParaRPr>
          </a:p>
          <a:p>
            <a:pPr>
              <a:lnSpc>
                <a:spcPct val="150000"/>
              </a:lnSpc>
            </a:pPr>
            <a:r>
              <a:rPr lang="en-US" altLang="en-US" sz="1600" dirty="0">
                <a:solidFill>
                  <a:srgbClr val="000000"/>
                </a:solidFill>
                <a:latin typeface="Montserrat" pitchFamily="2" charset="77"/>
              </a:rPr>
              <a:t>General Session 1</a:t>
            </a:r>
          </a:p>
          <a:p>
            <a:pPr>
              <a:lnSpc>
                <a:spcPct val="150000"/>
              </a:lnSpc>
            </a:pPr>
            <a:r>
              <a:rPr lang="en-ID" altLang="en-US" sz="1600" dirty="0">
                <a:solidFill>
                  <a:srgbClr val="000000"/>
                </a:solidFill>
                <a:latin typeface="Montserrat" pitchFamily="2" charset="77"/>
              </a:rPr>
              <a:t>Exhibit Hall Open/Lunch</a:t>
            </a:r>
          </a:p>
          <a:p>
            <a:pPr>
              <a:lnSpc>
                <a:spcPct val="150000"/>
              </a:lnSpc>
            </a:pPr>
            <a:r>
              <a:rPr lang="en-ID" altLang="en-US" sz="1600" dirty="0">
                <a:solidFill>
                  <a:srgbClr val="000000"/>
                </a:solidFill>
                <a:latin typeface="Montserrat" pitchFamily="2" charset="77"/>
              </a:rPr>
              <a:t>General Session, ACU Annual Meeting, &amp; Advocacy Update</a:t>
            </a:r>
          </a:p>
          <a:p>
            <a:pPr>
              <a:lnSpc>
                <a:spcPct val="150000"/>
              </a:lnSpc>
            </a:pPr>
            <a:r>
              <a:rPr lang="en-ID" altLang="en-US" sz="1600" dirty="0">
                <a:solidFill>
                  <a:srgbClr val="000000"/>
                </a:solidFill>
                <a:latin typeface="Montserrat" pitchFamily="2" charset="77"/>
              </a:rPr>
              <a:t>Breakout Sessions</a:t>
            </a:r>
          </a:p>
          <a:p>
            <a:pPr>
              <a:lnSpc>
                <a:spcPct val="150000"/>
              </a:lnSpc>
            </a:pPr>
            <a:r>
              <a:rPr lang="en-ID" altLang="en-US" sz="1600" dirty="0">
                <a:solidFill>
                  <a:srgbClr val="000000"/>
                </a:solidFill>
                <a:latin typeface="Montserrat" pitchFamily="2" charset="77"/>
              </a:rPr>
              <a:t>Illinois Delegation Hospitality Suite</a:t>
            </a:r>
          </a:p>
          <a:p>
            <a:pPr>
              <a:lnSpc>
                <a:spcPct val="150000"/>
              </a:lnSpc>
            </a:pPr>
            <a:r>
              <a:rPr lang="en-ID" altLang="en-US" sz="1200" dirty="0">
                <a:solidFill>
                  <a:srgbClr val="000000"/>
                </a:solidFill>
                <a:latin typeface="Montserrat" pitchFamily="2" charset="77"/>
              </a:rPr>
              <a:t>Grand Hyatt Hotel</a:t>
            </a:r>
          </a:p>
          <a:p>
            <a:pPr>
              <a:lnSpc>
                <a:spcPct val="150000"/>
              </a:lnSpc>
            </a:pPr>
            <a:r>
              <a:rPr lang="en-ID" altLang="en-US" sz="1600" dirty="0">
                <a:solidFill>
                  <a:srgbClr val="000000"/>
                </a:solidFill>
                <a:latin typeface="Montserrat" pitchFamily="2" charset="77"/>
              </a:rPr>
              <a:t>Exhibit Hall Open</a:t>
            </a:r>
          </a:p>
          <a:p>
            <a:pPr>
              <a:lnSpc>
                <a:spcPct val="150000"/>
              </a:lnSpc>
            </a:pPr>
            <a:r>
              <a:rPr lang="en-ID" altLang="en-US" sz="1600" dirty="0">
                <a:solidFill>
                  <a:srgbClr val="000000"/>
                </a:solidFill>
                <a:latin typeface="Montserrat" pitchFamily="2" charset="77"/>
              </a:rPr>
              <a:t>Herb Wegner Memorial Award Gala</a:t>
            </a:r>
          </a:p>
          <a:p>
            <a:pPr>
              <a:lnSpc>
                <a:spcPct val="150000"/>
              </a:lnSpc>
            </a:pPr>
            <a:r>
              <a:rPr lang="en-ID" altLang="en-US" sz="1200" dirty="0">
                <a:solidFill>
                  <a:srgbClr val="000000"/>
                </a:solidFill>
                <a:latin typeface="Montserrat" pitchFamily="2" charset="77"/>
              </a:rPr>
              <a:t>(Separate Ticketed Event)</a:t>
            </a:r>
          </a:p>
          <a:p>
            <a:pPr>
              <a:lnSpc>
                <a:spcPct val="150000"/>
              </a:lnSpc>
            </a:pPr>
            <a:r>
              <a:rPr lang="en-ID" altLang="en-US" sz="1200" dirty="0">
                <a:solidFill>
                  <a:srgbClr val="000000"/>
                </a:solidFill>
                <a:latin typeface="Montserrat" pitchFamily="2" charset="77"/>
              </a:rPr>
              <a:t>Marriott Marquis</a:t>
            </a:r>
          </a:p>
        </p:txBody>
      </p:sp>
      <p:cxnSp>
        <p:nvCxnSpPr>
          <p:cNvPr id="34" name="Straight Connector 33">
            <a:extLst>
              <a:ext uri="{FF2B5EF4-FFF2-40B4-BE49-F238E27FC236}">
                <a16:creationId xmlns:a16="http://schemas.microsoft.com/office/drawing/2014/main" id="{C258E869-34BC-D275-E589-365BB5F357B5}"/>
              </a:ext>
            </a:extLst>
          </p:cNvPr>
          <p:cNvCxnSpPr>
            <a:cxnSpLocks/>
          </p:cNvCxnSpPr>
          <p:nvPr/>
        </p:nvCxnSpPr>
        <p:spPr>
          <a:xfrm>
            <a:off x="4954461" y="1370929"/>
            <a:ext cx="64155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4F66791-3C88-581F-EBE0-1BEDE914E7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07" y="1510416"/>
            <a:ext cx="3837167" cy="3837167"/>
          </a:xfrm>
          <a:prstGeom prst="rect">
            <a:avLst/>
          </a:prstGeom>
          <a:noFill/>
        </p:spPr>
      </p:pic>
      <p:sp>
        <p:nvSpPr>
          <p:cNvPr id="4" name="TextBox 12">
            <a:extLst>
              <a:ext uri="{FF2B5EF4-FFF2-40B4-BE49-F238E27FC236}">
                <a16:creationId xmlns:a16="http://schemas.microsoft.com/office/drawing/2014/main" id="{93077C2F-5860-804B-C2AA-FC9EE87CED08}"/>
              </a:ext>
            </a:extLst>
          </p:cNvPr>
          <p:cNvSpPr txBox="1">
            <a:spLocks noChangeArrowheads="1"/>
          </p:cNvSpPr>
          <p:nvPr/>
        </p:nvSpPr>
        <p:spPr bwMode="auto">
          <a:xfrm>
            <a:off x="4561935" y="1595860"/>
            <a:ext cx="2717798" cy="401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600" b="1" dirty="0">
                <a:solidFill>
                  <a:srgbClr val="000000"/>
                </a:solidFill>
                <a:latin typeface="Montserrat" pitchFamily="2" charset="77"/>
              </a:rPr>
              <a:t>8:00 A.M. – 9:15 A.M. </a:t>
            </a:r>
            <a:r>
              <a:rPr lang="en-ID" altLang="en-US" sz="1600" dirty="0">
                <a:solidFill>
                  <a:srgbClr val="000000"/>
                </a:solidFill>
                <a:latin typeface="Montserrat" pitchFamily="2" charset="77"/>
              </a:rPr>
              <a:t>|</a:t>
            </a:r>
          </a:p>
          <a:p>
            <a:pPr algn="r" eaLnBrk="1" hangingPunct="1">
              <a:lnSpc>
                <a:spcPct val="150000"/>
              </a:lnSpc>
            </a:pPr>
            <a:endParaRPr lang="en-ID" altLang="en-US" sz="1200" b="1" dirty="0">
              <a:solidFill>
                <a:srgbClr val="000000"/>
              </a:solidFill>
              <a:latin typeface="Montserrat" pitchFamily="2" charset="77"/>
            </a:endParaRPr>
          </a:p>
          <a:p>
            <a:pPr algn="r" eaLnBrk="1" hangingPunct="1">
              <a:lnSpc>
                <a:spcPct val="150000"/>
              </a:lnSpc>
            </a:pPr>
            <a:r>
              <a:rPr lang="en-ID" altLang="en-US" sz="1600" b="1" dirty="0">
                <a:solidFill>
                  <a:srgbClr val="000000"/>
                </a:solidFill>
                <a:latin typeface="Montserrat" pitchFamily="2" charset="77"/>
              </a:rPr>
              <a:t>9:30 A.M. – 11:40 A.M.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11:40 A.M. – 1:00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1:15 P.M. – 3:00 P.M. </a:t>
            </a:r>
            <a:r>
              <a:rPr lang="en-ID" altLang="en-US" sz="1600" dirty="0">
                <a:solidFill>
                  <a:srgbClr val="000000"/>
                </a:solidFill>
                <a:latin typeface="Montserrat" pitchFamily="2" charset="77"/>
              </a:rPr>
              <a:t>|</a:t>
            </a:r>
          </a:p>
          <a:p>
            <a:pPr algn="r">
              <a:lnSpc>
                <a:spcPct val="150000"/>
              </a:lnSpc>
            </a:pPr>
            <a:endParaRPr lang="en-ID" altLang="en-US" sz="1600" b="1" dirty="0">
              <a:solidFill>
                <a:srgbClr val="000000"/>
              </a:solidFill>
              <a:latin typeface="Montserrat" pitchFamily="2" charset="77"/>
            </a:endParaRPr>
          </a:p>
          <a:p>
            <a:pPr algn="r">
              <a:lnSpc>
                <a:spcPct val="150000"/>
              </a:lnSpc>
            </a:pPr>
            <a:r>
              <a:rPr lang="en-ID" altLang="en-US" sz="1600" b="1" dirty="0">
                <a:solidFill>
                  <a:srgbClr val="000000"/>
                </a:solidFill>
                <a:latin typeface="Montserrat" pitchFamily="2" charset="77"/>
              </a:rPr>
              <a:t>3:15 P.M. – 4:15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4:00 P.M. – 6:30 P.M. </a:t>
            </a:r>
            <a:r>
              <a:rPr lang="en-ID" altLang="en-US" sz="1600" dirty="0">
                <a:solidFill>
                  <a:srgbClr val="000000"/>
                </a:solidFill>
                <a:latin typeface="Montserrat" pitchFamily="2" charset="77"/>
              </a:rPr>
              <a:t>|</a:t>
            </a:r>
          </a:p>
          <a:p>
            <a:pPr algn="r">
              <a:lnSpc>
                <a:spcPct val="150000"/>
              </a:lnSpc>
            </a:pPr>
            <a:endParaRPr lang="en-ID" altLang="en-US" sz="1200" b="1" dirty="0">
              <a:solidFill>
                <a:srgbClr val="000000"/>
              </a:solidFill>
              <a:latin typeface="Montserrat" pitchFamily="2" charset="77"/>
            </a:endParaRPr>
          </a:p>
          <a:p>
            <a:pPr algn="r">
              <a:lnSpc>
                <a:spcPct val="150000"/>
              </a:lnSpc>
            </a:pPr>
            <a:r>
              <a:rPr lang="en-ID" altLang="en-US" sz="1600" b="1" dirty="0">
                <a:solidFill>
                  <a:srgbClr val="000000"/>
                </a:solidFill>
                <a:latin typeface="Montserrat" pitchFamily="2" charset="77"/>
              </a:rPr>
              <a:t>4:15 P.M. – 5:30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6:30 P.M. </a:t>
            </a:r>
            <a:r>
              <a:rPr lang="en-ID" altLang="en-US" sz="1600" dirty="0">
                <a:solidFill>
                  <a:srgbClr val="000000"/>
                </a:solidFill>
                <a:latin typeface="Montserrat" pitchFamily="2" charset="77"/>
              </a:rPr>
              <a:t>|</a:t>
            </a:r>
          </a:p>
        </p:txBody>
      </p:sp>
    </p:spTree>
    <p:extLst>
      <p:ext uri="{BB962C8B-B14F-4D97-AF65-F5344CB8AC3E}">
        <p14:creationId xmlns:p14="http://schemas.microsoft.com/office/powerpoint/2010/main" val="118336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277FB8A4-88DD-45C5-6269-82BC6F7606FF}"/>
            </a:ext>
          </a:extLst>
        </p:cNvPr>
        <p:cNvGrpSpPr/>
        <p:nvPr/>
      </p:nvGrpSpPr>
      <p:grpSpPr>
        <a:xfrm>
          <a:off x="0" y="0"/>
          <a:ext cx="0" cy="0"/>
          <a:chOff x="0" y="0"/>
          <a:chExt cx="0" cy="0"/>
        </a:xfrm>
      </p:grpSpPr>
      <p:sp>
        <p:nvSpPr>
          <p:cNvPr id="34818" name="TextBox 9">
            <a:extLst>
              <a:ext uri="{FF2B5EF4-FFF2-40B4-BE49-F238E27FC236}">
                <a16:creationId xmlns:a16="http://schemas.microsoft.com/office/drawing/2014/main" id="{A7864F34-A0EC-7E49-EB12-971534819958}"/>
              </a:ext>
            </a:extLst>
          </p:cNvPr>
          <p:cNvSpPr txBox="1">
            <a:spLocks noChangeArrowheads="1"/>
          </p:cNvSpPr>
          <p:nvPr/>
        </p:nvSpPr>
        <p:spPr bwMode="auto">
          <a:xfrm>
            <a:off x="4929908" y="1080663"/>
            <a:ext cx="65047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2C57FD"/>
                </a:solidFill>
                <a:latin typeface="Montserrat ExtraBold" pitchFamily="2" charset="77"/>
                <a:ea typeface="Urbanist Black" pitchFamily="34" charset="0"/>
                <a:cs typeface="Poppins" pitchFamily="2" charset="77"/>
              </a:rPr>
              <a:t>Tuesday, March 3, 2026</a:t>
            </a:r>
          </a:p>
        </p:txBody>
      </p:sp>
      <p:sp>
        <p:nvSpPr>
          <p:cNvPr id="34820" name="TextBox 12">
            <a:extLst>
              <a:ext uri="{FF2B5EF4-FFF2-40B4-BE49-F238E27FC236}">
                <a16:creationId xmlns:a16="http://schemas.microsoft.com/office/drawing/2014/main" id="{F8536C14-379A-C5CB-0B31-5C229A04C799}"/>
              </a:ext>
            </a:extLst>
          </p:cNvPr>
          <p:cNvSpPr txBox="1">
            <a:spLocks noChangeArrowheads="1"/>
          </p:cNvSpPr>
          <p:nvPr/>
        </p:nvSpPr>
        <p:spPr bwMode="auto">
          <a:xfrm>
            <a:off x="7245409" y="2140805"/>
            <a:ext cx="4719785" cy="329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D" altLang="en-US" sz="1600" dirty="0">
                <a:solidFill>
                  <a:srgbClr val="000000"/>
                </a:solidFill>
                <a:latin typeface="Montserrat" pitchFamily="2" charset="77"/>
              </a:rPr>
              <a:t>Exhibit Hall Open/Breakfast</a:t>
            </a:r>
          </a:p>
          <a:p>
            <a:pPr>
              <a:lnSpc>
                <a:spcPct val="150000"/>
              </a:lnSpc>
            </a:pPr>
            <a:r>
              <a:rPr lang="en-US" altLang="en-US" sz="1600" dirty="0">
                <a:solidFill>
                  <a:srgbClr val="000000"/>
                </a:solidFill>
                <a:latin typeface="Montserrat" pitchFamily="2" charset="77"/>
              </a:rPr>
              <a:t>General Session</a:t>
            </a:r>
          </a:p>
          <a:p>
            <a:pPr>
              <a:lnSpc>
                <a:spcPct val="150000"/>
              </a:lnSpc>
            </a:pPr>
            <a:r>
              <a:rPr lang="en-ID" altLang="en-US" sz="1600" dirty="0">
                <a:solidFill>
                  <a:srgbClr val="000000"/>
                </a:solidFill>
                <a:latin typeface="Montserrat" pitchFamily="2" charset="77"/>
              </a:rPr>
              <a:t>Exhibit Hall Open/Lunch</a:t>
            </a:r>
          </a:p>
          <a:p>
            <a:pPr>
              <a:lnSpc>
                <a:spcPct val="150000"/>
              </a:lnSpc>
            </a:pPr>
            <a:r>
              <a:rPr lang="en-ID" altLang="en-US" sz="1600" dirty="0">
                <a:solidFill>
                  <a:srgbClr val="000000"/>
                </a:solidFill>
                <a:latin typeface="Montserrat" pitchFamily="2" charset="77"/>
              </a:rPr>
              <a:t>Breakout Sessions</a:t>
            </a:r>
          </a:p>
          <a:p>
            <a:pPr>
              <a:lnSpc>
                <a:spcPct val="150000"/>
              </a:lnSpc>
            </a:pPr>
            <a:r>
              <a:rPr lang="en-ID" altLang="en-US" sz="1600" dirty="0">
                <a:solidFill>
                  <a:srgbClr val="000000"/>
                </a:solidFill>
                <a:latin typeface="Montserrat" pitchFamily="2" charset="77"/>
              </a:rPr>
              <a:t>Breakout Sessions</a:t>
            </a:r>
          </a:p>
          <a:p>
            <a:pPr>
              <a:lnSpc>
                <a:spcPct val="150000"/>
              </a:lnSpc>
            </a:pPr>
            <a:r>
              <a:rPr lang="en-ID" altLang="en-US" sz="1600" dirty="0">
                <a:solidFill>
                  <a:srgbClr val="000000"/>
                </a:solidFill>
                <a:latin typeface="Montserrat" pitchFamily="2" charset="77"/>
              </a:rPr>
              <a:t>Breakout Sessions</a:t>
            </a:r>
          </a:p>
          <a:p>
            <a:pPr>
              <a:lnSpc>
                <a:spcPct val="150000"/>
              </a:lnSpc>
            </a:pPr>
            <a:r>
              <a:rPr lang="en-ID" altLang="en-US" sz="1600" dirty="0">
                <a:solidFill>
                  <a:srgbClr val="000000"/>
                </a:solidFill>
                <a:latin typeface="Montserrat" pitchFamily="2" charset="77"/>
              </a:rPr>
              <a:t>Exhibit Hall Open</a:t>
            </a:r>
          </a:p>
          <a:p>
            <a:pPr>
              <a:lnSpc>
                <a:spcPct val="150000"/>
              </a:lnSpc>
            </a:pPr>
            <a:r>
              <a:rPr lang="en-ID" altLang="en-US" sz="1600" dirty="0">
                <a:solidFill>
                  <a:srgbClr val="000000"/>
                </a:solidFill>
                <a:latin typeface="Montserrat" pitchFamily="2" charset="77"/>
              </a:rPr>
              <a:t>Illinois Delegation Hospitality Suite</a:t>
            </a:r>
          </a:p>
          <a:p>
            <a:pPr>
              <a:lnSpc>
                <a:spcPct val="150000"/>
              </a:lnSpc>
            </a:pPr>
            <a:r>
              <a:rPr lang="en-ID" altLang="en-US" sz="1200" dirty="0">
                <a:solidFill>
                  <a:srgbClr val="000000"/>
                </a:solidFill>
                <a:latin typeface="Montserrat" pitchFamily="2" charset="77"/>
              </a:rPr>
              <a:t>Grand Hyatt Hotel</a:t>
            </a:r>
          </a:p>
        </p:txBody>
      </p:sp>
      <p:cxnSp>
        <p:nvCxnSpPr>
          <p:cNvPr id="34" name="Straight Connector 33">
            <a:extLst>
              <a:ext uri="{FF2B5EF4-FFF2-40B4-BE49-F238E27FC236}">
                <a16:creationId xmlns:a16="http://schemas.microsoft.com/office/drawing/2014/main" id="{1932C472-2875-A45C-6B89-C2EBB828CE71}"/>
              </a:ext>
            </a:extLst>
          </p:cNvPr>
          <p:cNvCxnSpPr>
            <a:cxnSpLocks/>
          </p:cNvCxnSpPr>
          <p:nvPr/>
        </p:nvCxnSpPr>
        <p:spPr>
          <a:xfrm>
            <a:off x="5019115" y="1915874"/>
            <a:ext cx="64155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2358867-6282-B79E-89AC-271C544ED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16" y="1381107"/>
            <a:ext cx="3837167" cy="3837167"/>
          </a:xfrm>
          <a:prstGeom prst="rect">
            <a:avLst/>
          </a:prstGeom>
          <a:noFill/>
        </p:spPr>
      </p:pic>
      <p:sp>
        <p:nvSpPr>
          <p:cNvPr id="4" name="TextBox 12">
            <a:extLst>
              <a:ext uri="{FF2B5EF4-FFF2-40B4-BE49-F238E27FC236}">
                <a16:creationId xmlns:a16="http://schemas.microsoft.com/office/drawing/2014/main" id="{F4970882-A136-FD52-E2EA-A65B37225D02}"/>
              </a:ext>
            </a:extLst>
          </p:cNvPr>
          <p:cNvSpPr txBox="1">
            <a:spLocks noChangeArrowheads="1"/>
          </p:cNvSpPr>
          <p:nvPr/>
        </p:nvSpPr>
        <p:spPr bwMode="auto">
          <a:xfrm>
            <a:off x="4626589" y="2140805"/>
            <a:ext cx="2717798" cy="300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600" b="1" dirty="0">
                <a:solidFill>
                  <a:srgbClr val="000000"/>
                </a:solidFill>
                <a:latin typeface="Montserrat" pitchFamily="2" charset="77"/>
              </a:rPr>
              <a:t>8:00 A.M. – 9:15 A.M. </a:t>
            </a:r>
            <a:r>
              <a:rPr lang="en-ID" altLang="en-US" sz="1600" dirty="0">
                <a:solidFill>
                  <a:srgbClr val="000000"/>
                </a:solidFill>
                <a:latin typeface="Montserrat" pitchFamily="2" charset="77"/>
              </a:rPr>
              <a:t>|</a:t>
            </a:r>
            <a:endParaRPr lang="en-ID" altLang="en-US" sz="1200" b="1" dirty="0">
              <a:solidFill>
                <a:srgbClr val="000000"/>
              </a:solidFill>
              <a:latin typeface="Montserrat" pitchFamily="2" charset="77"/>
            </a:endParaRPr>
          </a:p>
          <a:p>
            <a:pPr algn="r" eaLnBrk="1" hangingPunct="1">
              <a:lnSpc>
                <a:spcPct val="150000"/>
              </a:lnSpc>
            </a:pPr>
            <a:r>
              <a:rPr lang="en-ID" altLang="en-US" sz="1600" b="1" dirty="0">
                <a:solidFill>
                  <a:srgbClr val="000000"/>
                </a:solidFill>
                <a:latin typeface="Montserrat" pitchFamily="2" charset="77"/>
              </a:rPr>
              <a:t>9:30 A.M. – 11:40 A.M.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11:40 A.M. – 1:00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1:00 P.M. – 2:00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2:15 P.M. – 3:00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3:15 P.M. – 4:00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4:00 P.M. – 5:15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4:00 P.M. – 6:30 P.M. </a:t>
            </a:r>
            <a:r>
              <a:rPr lang="en-ID" altLang="en-US" sz="1600" dirty="0">
                <a:solidFill>
                  <a:srgbClr val="000000"/>
                </a:solidFill>
                <a:latin typeface="Montserrat" pitchFamily="2" charset="77"/>
              </a:rPr>
              <a:t>|</a:t>
            </a:r>
          </a:p>
        </p:txBody>
      </p:sp>
      <p:sp>
        <p:nvSpPr>
          <p:cNvPr id="3" name="TextBox 12">
            <a:extLst>
              <a:ext uri="{FF2B5EF4-FFF2-40B4-BE49-F238E27FC236}">
                <a16:creationId xmlns:a16="http://schemas.microsoft.com/office/drawing/2014/main" id="{CF43A6E7-013D-0169-2FEB-B5F420C253D0}"/>
              </a:ext>
            </a:extLst>
          </p:cNvPr>
          <p:cNvSpPr txBox="1">
            <a:spLocks noChangeArrowheads="1"/>
          </p:cNvSpPr>
          <p:nvPr/>
        </p:nvSpPr>
        <p:spPr bwMode="auto">
          <a:xfrm>
            <a:off x="898094" y="5572513"/>
            <a:ext cx="10395811" cy="4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600" b="1" i="1" dirty="0">
                <a:solidFill>
                  <a:srgbClr val="000000"/>
                </a:solidFill>
                <a:latin typeface="Montserrat" pitchFamily="2" charset="77"/>
              </a:rPr>
              <a:t>Congratulations to Joe </a:t>
            </a:r>
            <a:r>
              <a:rPr lang="en-US" altLang="en-US" sz="1600" b="1" i="1" dirty="0" err="1">
                <a:solidFill>
                  <a:srgbClr val="000000"/>
                </a:solidFill>
                <a:latin typeface="Montserrat" pitchFamily="2" charset="77"/>
              </a:rPr>
              <a:t>Kregul</a:t>
            </a:r>
            <a:r>
              <a:rPr lang="en-US" altLang="en-US" sz="1600" b="1" i="1" dirty="0">
                <a:solidFill>
                  <a:srgbClr val="000000"/>
                </a:solidFill>
                <a:latin typeface="Montserrat" pitchFamily="2" charset="77"/>
              </a:rPr>
              <a:t> and Tim O’Donnell – Credit Union House Hall of Fame Inductees!</a:t>
            </a:r>
            <a:endParaRPr lang="en-ID" altLang="en-US" sz="1600" b="1" i="1" dirty="0">
              <a:solidFill>
                <a:srgbClr val="000000"/>
              </a:solidFill>
              <a:latin typeface="Montserrat" pitchFamily="2" charset="77"/>
            </a:endParaRPr>
          </a:p>
        </p:txBody>
      </p:sp>
    </p:spTree>
    <p:extLst>
      <p:ext uri="{BB962C8B-B14F-4D97-AF65-F5344CB8AC3E}">
        <p14:creationId xmlns:p14="http://schemas.microsoft.com/office/powerpoint/2010/main" val="6502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0D674E90-E15B-4A9C-82CE-5BB37B278B44}"/>
            </a:ext>
          </a:extLst>
        </p:cNvPr>
        <p:cNvGrpSpPr/>
        <p:nvPr/>
      </p:nvGrpSpPr>
      <p:grpSpPr>
        <a:xfrm>
          <a:off x="0" y="0"/>
          <a:ext cx="0" cy="0"/>
          <a:chOff x="0" y="0"/>
          <a:chExt cx="0" cy="0"/>
        </a:xfrm>
      </p:grpSpPr>
      <p:sp>
        <p:nvSpPr>
          <p:cNvPr id="34818" name="TextBox 9">
            <a:extLst>
              <a:ext uri="{FF2B5EF4-FFF2-40B4-BE49-F238E27FC236}">
                <a16:creationId xmlns:a16="http://schemas.microsoft.com/office/drawing/2014/main" id="{A60A808E-F1E8-ED04-A055-628672AE7C5A}"/>
              </a:ext>
            </a:extLst>
          </p:cNvPr>
          <p:cNvSpPr txBox="1">
            <a:spLocks noChangeArrowheads="1"/>
          </p:cNvSpPr>
          <p:nvPr/>
        </p:nvSpPr>
        <p:spPr bwMode="auto">
          <a:xfrm>
            <a:off x="4801397" y="667007"/>
            <a:ext cx="759460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800" b="1" dirty="0">
                <a:solidFill>
                  <a:srgbClr val="2C57FD"/>
                </a:solidFill>
                <a:latin typeface="Montserrat ExtraBold" pitchFamily="2" charset="77"/>
                <a:ea typeface="Urbanist Black" pitchFamily="34" charset="0"/>
                <a:cs typeface="Poppins" pitchFamily="2" charset="77"/>
              </a:rPr>
              <a:t>Wednesday, March 4, 2026</a:t>
            </a:r>
          </a:p>
        </p:txBody>
      </p:sp>
      <p:sp>
        <p:nvSpPr>
          <p:cNvPr id="34820" name="TextBox 12">
            <a:extLst>
              <a:ext uri="{FF2B5EF4-FFF2-40B4-BE49-F238E27FC236}">
                <a16:creationId xmlns:a16="http://schemas.microsoft.com/office/drawing/2014/main" id="{A6AE305A-CCDA-5711-E102-E05047C5B7FE}"/>
              </a:ext>
            </a:extLst>
          </p:cNvPr>
          <p:cNvSpPr txBox="1">
            <a:spLocks noChangeArrowheads="1"/>
          </p:cNvSpPr>
          <p:nvPr/>
        </p:nvSpPr>
        <p:spPr bwMode="auto">
          <a:xfrm>
            <a:off x="7116899" y="1727149"/>
            <a:ext cx="4719785" cy="467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D" altLang="en-US" sz="1600" dirty="0">
                <a:solidFill>
                  <a:srgbClr val="000000"/>
                </a:solidFill>
                <a:latin typeface="Montserrat" pitchFamily="2" charset="77"/>
              </a:rPr>
              <a:t>Breakfast</a:t>
            </a:r>
          </a:p>
          <a:p>
            <a:pPr eaLnBrk="1" hangingPunct="1">
              <a:lnSpc>
                <a:spcPct val="150000"/>
              </a:lnSpc>
            </a:pPr>
            <a:r>
              <a:rPr lang="en-ID" altLang="en-US" sz="1200" dirty="0">
                <a:solidFill>
                  <a:srgbClr val="000000"/>
                </a:solidFill>
                <a:latin typeface="Montserrat" pitchFamily="2" charset="77"/>
              </a:rPr>
              <a:t>Washington Convention </a:t>
            </a:r>
            <a:r>
              <a:rPr lang="en-ID" altLang="en-US" sz="1200" dirty="0" err="1">
                <a:solidFill>
                  <a:srgbClr val="000000"/>
                </a:solidFill>
                <a:latin typeface="Montserrat" pitchFamily="2" charset="77"/>
              </a:rPr>
              <a:t>Center</a:t>
            </a:r>
            <a:endParaRPr lang="en-ID" altLang="en-US" sz="1200" dirty="0">
              <a:solidFill>
                <a:srgbClr val="000000"/>
              </a:solidFill>
              <a:latin typeface="Montserrat" pitchFamily="2" charset="77"/>
            </a:endParaRPr>
          </a:p>
          <a:p>
            <a:pPr>
              <a:lnSpc>
                <a:spcPct val="150000"/>
              </a:lnSpc>
            </a:pPr>
            <a:r>
              <a:rPr lang="en-US" altLang="en-US" sz="1600" dirty="0">
                <a:solidFill>
                  <a:srgbClr val="000000"/>
                </a:solidFill>
                <a:latin typeface="Montserrat" pitchFamily="2" charset="77"/>
              </a:rPr>
              <a:t>Closing General Session</a:t>
            </a:r>
          </a:p>
          <a:p>
            <a:pPr>
              <a:lnSpc>
                <a:spcPct val="150000"/>
              </a:lnSpc>
            </a:pPr>
            <a:r>
              <a:rPr lang="en-ID" altLang="en-US" sz="1600" dirty="0">
                <a:solidFill>
                  <a:srgbClr val="000000"/>
                </a:solidFill>
                <a:latin typeface="Montserrat" pitchFamily="2" charset="77"/>
              </a:rPr>
              <a:t>Pre-Congressional Office Visit, Legislative</a:t>
            </a:r>
          </a:p>
          <a:p>
            <a:pPr>
              <a:lnSpc>
                <a:spcPct val="150000"/>
              </a:lnSpc>
            </a:pPr>
            <a:r>
              <a:rPr lang="en-ID" altLang="en-US" sz="1600" dirty="0">
                <a:solidFill>
                  <a:srgbClr val="000000"/>
                </a:solidFill>
                <a:latin typeface="Montserrat" pitchFamily="2" charset="77"/>
              </a:rPr>
              <a:t>Briefing, &amp; Luncheon</a:t>
            </a:r>
          </a:p>
          <a:p>
            <a:pPr>
              <a:lnSpc>
                <a:spcPct val="150000"/>
              </a:lnSpc>
            </a:pPr>
            <a:r>
              <a:rPr lang="en-ID" altLang="en-US" sz="1200" dirty="0">
                <a:solidFill>
                  <a:srgbClr val="000000"/>
                </a:solidFill>
                <a:latin typeface="Montserrat" pitchFamily="2" charset="77"/>
              </a:rPr>
              <a:t>Special Guest: Senator Tammy Duckworth</a:t>
            </a:r>
          </a:p>
          <a:p>
            <a:pPr>
              <a:lnSpc>
                <a:spcPct val="150000"/>
              </a:lnSpc>
            </a:pPr>
            <a:r>
              <a:rPr lang="en-ID" altLang="en-US" sz="1200" dirty="0">
                <a:solidFill>
                  <a:srgbClr val="000000"/>
                </a:solidFill>
                <a:latin typeface="Montserrat" pitchFamily="2" charset="77"/>
              </a:rPr>
              <a:t>Library </a:t>
            </a:r>
            <a:r>
              <a:rPr lang="en-ID" altLang="en-US" sz="1200">
                <a:solidFill>
                  <a:srgbClr val="000000"/>
                </a:solidFill>
                <a:latin typeface="Montserrat" pitchFamily="2" charset="77"/>
              </a:rPr>
              <a:t>of Congress</a:t>
            </a:r>
            <a:endParaRPr lang="en-ID" altLang="en-US" sz="1200" dirty="0">
              <a:solidFill>
                <a:srgbClr val="000000"/>
              </a:solidFill>
              <a:latin typeface="Montserrat" pitchFamily="2" charset="77"/>
            </a:endParaRPr>
          </a:p>
          <a:p>
            <a:pPr>
              <a:lnSpc>
                <a:spcPct val="150000"/>
              </a:lnSpc>
            </a:pPr>
            <a:r>
              <a:rPr lang="en-US" altLang="en-US" sz="1200" dirty="0">
                <a:solidFill>
                  <a:srgbClr val="000000"/>
                </a:solidFill>
                <a:latin typeface="Montserrat" pitchFamily="2" charset="77"/>
              </a:rPr>
              <a:t>101 Independence Avenue SE, Washington D.C. 20540</a:t>
            </a:r>
            <a:endParaRPr lang="en-ID" altLang="en-US" sz="1600" dirty="0">
              <a:solidFill>
                <a:srgbClr val="000000"/>
              </a:solidFill>
              <a:latin typeface="Montserrat" pitchFamily="2" charset="77"/>
            </a:endParaRPr>
          </a:p>
          <a:p>
            <a:pPr>
              <a:lnSpc>
                <a:spcPct val="150000"/>
              </a:lnSpc>
            </a:pPr>
            <a:r>
              <a:rPr lang="en-ID" altLang="en-US" sz="1600" dirty="0">
                <a:solidFill>
                  <a:srgbClr val="000000"/>
                </a:solidFill>
                <a:latin typeface="Montserrat" pitchFamily="2" charset="77"/>
              </a:rPr>
              <a:t>Capitol Hill Visits</a:t>
            </a:r>
          </a:p>
          <a:p>
            <a:pPr>
              <a:lnSpc>
                <a:spcPct val="150000"/>
              </a:lnSpc>
            </a:pPr>
            <a:r>
              <a:rPr lang="en-ID" altLang="en-US" sz="1600" dirty="0">
                <a:solidFill>
                  <a:srgbClr val="000000"/>
                </a:solidFill>
                <a:latin typeface="Montserrat" pitchFamily="2" charset="77"/>
              </a:rPr>
              <a:t>Illinois Delegation Hospitality Suite; Congressional Visit Debriefing</a:t>
            </a:r>
          </a:p>
          <a:p>
            <a:pPr>
              <a:lnSpc>
                <a:spcPct val="150000"/>
              </a:lnSpc>
            </a:pPr>
            <a:r>
              <a:rPr lang="en-ID" altLang="en-US" sz="1200" dirty="0">
                <a:solidFill>
                  <a:srgbClr val="000000"/>
                </a:solidFill>
                <a:latin typeface="Montserrat" pitchFamily="2" charset="77"/>
              </a:rPr>
              <a:t>Grant Hyatt Hotel</a:t>
            </a:r>
          </a:p>
          <a:p>
            <a:pPr>
              <a:lnSpc>
                <a:spcPct val="150000"/>
              </a:lnSpc>
            </a:pPr>
            <a:r>
              <a:rPr lang="en-ID" altLang="en-US" sz="1600" dirty="0">
                <a:solidFill>
                  <a:srgbClr val="000000"/>
                </a:solidFill>
                <a:latin typeface="Montserrat" pitchFamily="2" charset="77"/>
              </a:rPr>
              <a:t>Closing GAC Event</a:t>
            </a:r>
          </a:p>
          <a:p>
            <a:pPr>
              <a:lnSpc>
                <a:spcPct val="150000"/>
              </a:lnSpc>
            </a:pPr>
            <a:r>
              <a:rPr lang="en-ID" altLang="en-US" sz="1200" dirty="0">
                <a:solidFill>
                  <a:srgbClr val="000000"/>
                </a:solidFill>
                <a:latin typeface="Montserrat" pitchFamily="2" charset="77"/>
              </a:rPr>
              <a:t>Marriott Marquis</a:t>
            </a:r>
            <a:endParaRPr lang="en-ID" altLang="en-US" sz="1050" dirty="0">
              <a:solidFill>
                <a:srgbClr val="000000"/>
              </a:solidFill>
              <a:latin typeface="Montserrat" pitchFamily="2" charset="77"/>
            </a:endParaRPr>
          </a:p>
        </p:txBody>
      </p:sp>
      <p:cxnSp>
        <p:nvCxnSpPr>
          <p:cNvPr id="34" name="Straight Connector 33">
            <a:extLst>
              <a:ext uri="{FF2B5EF4-FFF2-40B4-BE49-F238E27FC236}">
                <a16:creationId xmlns:a16="http://schemas.microsoft.com/office/drawing/2014/main" id="{2305F393-4E46-B3B1-10CC-DC4D85FAC109}"/>
              </a:ext>
            </a:extLst>
          </p:cNvPr>
          <p:cNvCxnSpPr>
            <a:cxnSpLocks/>
          </p:cNvCxnSpPr>
          <p:nvPr/>
        </p:nvCxnSpPr>
        <p:spPr>
          <a:xfrm>
            <a:off x="4890605" y="1502218"/>
            <a:ext cx="6946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D0BD72F-C499-CB6C-9F06-60F33089A2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16" y="1510416"/>
            <a:ext cx="3837167" cy="3837167"/>
          </a:xfrm>
          <a:prstGeom prst="rect">
            <a:avLst/>
          </a:prstGeom>
          <a:noFill/>
        </p:spPr>
      </p:pic>
      <p:sp>
        <p:nvSpPr>
          <p:cNvPr id="4" name="TextBox 12">
            <a:extLst>
              <a:ext uri="{FF2B5EF4-FFF2-40B4-BE49-F238E27FC236}">
                <a16:creationId xmlns:a16="http://schemas.microsoft.com/office/drawing/2014/main" id="{212CF6E4-092A-A6EC-9964-8A1A06C9FECA}"/>
              </a:ext>
            </a:extLst>
          </p:cNvPr>
          <p:cNvSpPr txBox="1">
            <a:spLocks noChangeArrowheads="1"/>
          </p:cNvSpPr>
          <p:nvPr/>
        </p:nvSpPr>
        <p:spPr bwMode="auto">
          <a:xfrm>
            <a:off x="4498079" y="1727149"/>
            <a:ext cx="2717798" cy="438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600" b="1" dirty="0">
                <a:solidFill>
                  <a:srgbClr val="000000"/>
                </a:solidFill>
                <a:latin typeface="Montserrat" pitchFamily="2" charset="77"/>
              </a:rPr>
              <a:t>8:00 A.M. – 9:00 A.M. </a:t>
            </a:r>
            <a:r>
              <a:rPr lang="en-ID" altLang="en-US" sz="1600" dirty="0">
                <a:solidFill>
                  <a:srgbClr val="000000"/>
                </a:solidFill>
                <a:latin typeface="Montserrat" pitchFamily="2" charset="77"/>
              </a:rPr>
              <a:t>|</a:t>
            </a:r>
            <a:endParaRPr lang="en-ID" altLang="en-US" sz="1200" b="1" dirty="0">
              <a:solidFill>
                <a:srgbClr val="000000"/>
              </a:solidFill>
              <a:latin typeface="Montserrat" pitchFamily="2" charset="77"/>
            </a:endParaRPr>
          </a:p>
          <a:p>
            <a:pPr algn="r" eaLnBrk="1" hangingPunct="1">
              <a:lnSpc>
                <a:spcPct val="150000"/>
              </a:lnSpc>
            </a:pPr>
            <a:endParaRPr lang="en-ID" altLang="en-US" sz="1200" b="1" dirty="0">
              <a:solidFill>
                <a:srgbClr val="000000"/>
              </a:solidFill>
              <a:latin typeface="Montserrat" pitchFamily="2" charset="77"/>
            </a:endParaRPr>
          </a:p>
          <a:p>
            <a:pPr algn="r" eaLnBrk="1" hangingPunct="1">
              <a:lnSpc>
                <a:spcPct val="150000"/>
              </a:lnSpc>
            </a:pPr>
            <a:r>
              <a:rPr lang="en-ID" altLang="en-US" sz="1600" b="1" dirty="0">
                <a:solidFill>
                  <a:srgbClr val="000000"/>
                </a:solidFill>
                <a:latin typeface="Montserrat" pitchFamily="2" charset="77"/>
              </a:rPr>
              <a:t>9:00 A.M. – 11:15 A.M. </a:t>
            </a:r>
            <a:r>
              <a:rPr lang="en-ID" altLang="en-US" sz="1600" dirty="0">
                <a:solidFill>
                  <a:srgbClr val="000000"/>
                </a:solidFill>
                <a:latin typeface="Montserrat" pitchFamily="2" charset="77"/>
              </a:rPr>
              <a:t>|</a:t>
            </a:r>
            <a:endParaRPr lang="en-ID" altLang="en-US" sz="1200" b="1" dirty="0">
              <a:solidFill>
                <a:srgbClr val="000000"/>
              </a:solidFill>
              <a:latin typeface="Montserrat" pitchFamily="2" charset="77"/>
            </a:endParaRPr>
          </a:p>
          <a:p>
            <a:pPr algn="r">
              <a:lnSpc>
                <a:spcPct val="150000"/>
              </a:lnSpc>
            </a:pPr>
            <a:r>
              <a:rPr lang="en-ID" altLang="en-US" sz="1600" b="1" dirty="0">
                <a:solidFill>
                  <a:srgbClr val="000000"/>
                </a:solidFill>
                <a:latin typeface="Montserrat" pitchFamily="2" charset="77"/>
              </a:rPr>
              <a:t>11:30 A.M. </a:t>
            </a:r>
            <a:r>
              <a:rPr lang="en-ID" altLang="en-US" sz="1600" dirty="0">
                <a:solidFill>
                  <a:srgbClr val="000000"/>
                </a:solidFill>
                <a:latin typeface="Montserrat" pitchFamily="2" charset="77"/>
              </a:rPr>
              <a:t>|</a:t>
            </a:r>
          </a:p>
          <a:p>
            <a:pPr algn="r">
              <a:lnSpc>
                <a:spcPct val="150000"/>
              </a:lnSpc>
            </a:pPr>
            <a:endParaRPr lang="en-ID" altLang="en-US" sz="1600" b="1" dirty="0">
              <a:solidFill>
                <a:srgbClr val="000000"/>
              </a:solidFill>
              <a:latin typeface="Montserrat" pitchFamily="2" charset="77"/>
            </a:endParaRPr>
          </a:p>
          <a:p>
            <a:pPr algn="r">
              <a:lnSpc>
                <a:spcPct val="150000"/>
              </a:lnSpc>
            </a:pPr>
            <a:endParaRPr lang="en-ID" altLang="en-US" sz="1200" b="1" dirty="0">
              <a:solidFill>
                <a:srgbClr val="000000"/>
              </a:solidFill>
              <a:latin typeface="Montserrat" pitchFamily="2" charset="77"/>
            </a:endParaRPr>
          </a:p>
          <a:p>
            <a:pPr algn="r">
              <a:lnSpc>
                <a:spcPct val="150000"/>
              </a:lnSpc>
            </a:pPr>
            <a:endParaRPr lang="en-ID" altLang="en-US" sz="1200" b="1" dirty="0">
              <a:solidFill>
                <a:srgbClr val="000000"/>
              </a:solidFill>
              <a:latin typeface="Montserrat" pitchFamily="2" charset="77"/>
            </a:endParaRPr>
          </a:p>
          <a:p>
            <a:pPr algn="r">
              <a:lnSpc>
                <a:spcPct val="150000"/>
              </a:lnSpc>
            </a:pPr>
            <a:endParaRPr lang="en-ID" altLang="en-US" sz="1200" b="1" dirty="0">
              <a:solidFill>
                <a:srgbClr val="000000"/>
              </a:solidFill>
              <a:latin typeface="Montserrat" pitchFamily="2" charset="77"/>
            </a:endParaRPr>
          </a:p>
          <a:p>
            <a:pPr algn="r">
              <a:lnSpc>
                <a:spcPct val="150000"/>
              </a:lnSpc>
            </a:pPr>
            <a:r>
              <a:rPr lang="en-ID" altLang="en-US" sz="1600" b="1" dirty="0">
                <a:solidFill>
                  <a:srgbClr val="000000"/>
                </a:solidFill>
                <a:latin typeface="Montserrat" pitchFamily="2" charset="77"/>
              </a:rPr>
              <a:t>1:30 P.M. – 5:00 P.M. </a:t>
            </a:r>
            <a:r>
              <a:rPr lang="en-ID" altLang="en-US" sz="1600" dirty="0">
                <a:solidFill>
                  <a:srgbClr val="000000"/>
                </a:solidFill>
                <a:latin typeface="Montserrat" pitchFamily="2" charset="77"/>
              </a:rPr>
              <a:t>|</a:t>
            </a:r>
          </a:p>
          <a:p>
            <a:pPr algn="r">
              <a:lnSpc>
                <a:spcPct val="150000"/>
              </a:lnSpc>
            </a:pPr>
            <a:r>
              <a:rPr lang="en-ID" altLang="en-US" sz="1600" b="1" dirty="0">
                <a:solidFill>
                  <a:srgbClr val="000000"/>
                </a:solidFill>
                <a:latin typeface="Montserrat" pitchFamily="2" charset="77"/>
              </a:rPr>
              <a:t>3:00 P.M. – 6:30 P.M. </a:t>
            </a:r>
            <a:r>
              <a:rPr lang="en-ID" altLang="en-US" sz="1600" dirty="0">
                <a:solidFill>
                  <a:srgbClr val="000000"/>
                </a:solidFill>
                <a:latin typeface="Montserrat" pitchFamily="2" charset="77"/>
              </a:rPr>
              <a:t>|</a:t>
            </a:r>
          </a:p>
          <a:p>
            <a:pPr algn="r">
              <a:lnSpc>
                <a:spcPct val="150000"/>
              </a:lnSpc>
            </a:pPr>
            <a:endParaRPr lang="en-ID" altLang="en-US" sz="1600" b="1" dirty="0">
              <a:solidFill>
                <a:srgbClr val="000000"/>
              </a:solidFill>
              <a:latin typeface="Montserrat" pitchFamily="2" charset="77"/>
            </a:endParaRPr>
          </a:p>
          <a:p>
            <a:pPr algn="r">
              <a:lnSpc>
                <a:spcPct val="150000"/>
              </a:lnSpc>
            </a:pPr>
            <a:endParaRPr lang="en-ID" altLang="en-US" sz="1200" b="1" dirty="0">
              <a:solidFill>
                <a:srgbClr val="000000"/>
              </a:solidFill>
              <a:latin typeface="Montserrat" pitchFamily="2" charset="77"/>
            </a:endParaRPr>
          </a:p>
          <a:p>
            <a:pPr algn="r">
              <a:lnSpc>
                <a:spcPct val="150000"/>
              </a:lnSpc>
            </a:pPr>
            <a:r>
              <a:rPr lang="en-ID" altLang="en-US" sz="1600" b="1" dirty="0">
                <a:solidFill>
                  <a:srgbClr val="000000"/>
                </a:solidFill>
                <a:latin typeface="Montserrat" pitchFamily="2" charset="77"/>
              </a:rPr>
              <a:t>7:00 P.M. – 10:00 P.M. </a:t>
            </a:r>
            <a:r>
              <a:rPr lang="en-ID" altLang="en-US" sz="1600" dirty="0">
                <a:solidFill>
                  <a:srgbClr val="000000"/>
                </a:solidFill>
                <a:latin typeface="Montserrat" pitchFamily="2" charset="77"/>
              </a:rPr>
              <a:t>|</a:t>
            </a:r>
          </a:p>
        </p:txBody>
      </p:sp>
    </p:spTree>
    <p:extLst>
      <p:ext uri="{BB962C8B-B14F-4D97-AF65-F5344CB8AC3E}">
        <p14:creationId xmlns:p14="http://schemas.microsoft.com/office/powerpoint/2010/main" val="410347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B72AB07B-01A2-CE9F-6AD4-05FBB51EA31C}"/>
            </a:ext>
          </a:extLst>
        </p:cNvPr>
        <p:cNvGrpSpPr/>
        <p:nvPr/>
      </p:nvGrpSpPr>
      <p:grpSpPr>
        <a:xfrm>
          <a:off x="0" y="0"/>
          <a:ext cx="0" cy="0"/>
          <a:chOff x="0" y="0"/>
          <a:chExt cx="0" cy="0"/>
        </a:xfrm>
      </p:grpSpPr>
      <p:sp>
        <p:nvSpPr>
          <p:cNvPr id="35844" name="TextBox 14">
            <a:extLst>
              <a:ext uri="{FF2B5EF4-FFF2-40B4-BE49-F238E27FC236}">
                <a16:creationId xmlns:a16="http://schemas.microsoft.com/office/drawing/2014/main" id="{071E2AD6-4A36-F145-46F0-26E232AE71E6}"/>
              </a:ext>
            </a:extLst>
          </p:cNvPr>
          <p:cNvSpPr txBox="1">
            <a:spLocks noChangeArrowheads="1"/>
          </p:cNvSpPr>
          <p:nvPr/>
        </p:nvSpPr>
        <p:spPr bwMode="auto">
          <a:xfrm>
            <a:off x="531813" y="1147045"/>
            <a:ext cx="6552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latin typeface="Montserrat ExtraBold" pitchFamily="2" charset="77"/>
                <a:ea typeface="Urbanist Black" pitchFamily="34" charset="0"/>
                <a:cs typeface="Poppins" pitchFamily="2" charset="77"/>
              </a:rPr>
              <a:t>Conference </a:t>
            </a:r>
            <a:r>
              <a:rPr lang="en-US" altLang="en-US" sz="4000" b="1" dirty="0">
                <a:solidFill>
                  <a:srgbClr val="2C57FD"/>
                </a:solidFill>
                <a:latin typeface="Montserrat ExtraBold" pitchFamily="2" charset="77"/>
                <a:ea typeface="Urbanist Black" pitchFamily="34" charset="0"/>
                <a:cs typeface="Poppins" pitchFamily="2" charset="77"/>
              </a:rPr>
              <a:t>Highlights</a:t>
            </a:r>
          </a:p>
        </p:txBody>
      </p:sp>
      <p:sp>
        <p:nvSpPr>
          <p:cNvPr id="35846" name="TextBox 16">
            <a:extLst>
              <a:ext uri="{FF2B5EF4-FFF2-40B4-BE49-F238E27FC236}">
                <a16:creationId xmlns:a16="http://schemas.microsoft.com/office/drawing/2014/main" id="{BB1491E6-D7C4-0927-AA82-87AD9BEA9F52}"/>
              </a:ext>
            </a:extLst>
          </p:cNvPr>
          <p:cNvSpPr txBox="1">
            <a:spLocks noChangeArrowheads="1"/>
          </p:cNvSpPr>
          <p:nvPr/>
        </p:nvSpPr>
        <p:spPr bwMode="auto">
          <a:xfrm>
            <a:off x="192741" y="2654668"/>
            <a:ext cx="6977349" cy="439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2000" b="1" dirty="0">
                <a:latin typeface="Montserrat" pitchFamily="2" charset="77"/>
              </a:rPr>
              <a:t>New Attendee Orientation </a:t>
            </a:r>
          </a:p>
          <a:p>
            <a:pPr eaLnBrk="1" hangingPunct="1">
              <a:lnSpc>
                <a:spcPct val="150000"/>
              </a:lnSpc>
            </a:pPr>
            <a:r>
              <a:rPr lang="en-US" altLang="en-US" sz="1600" dirty="0">
                <a:latin typeface="Montserrat" pitchFamily="2" charset="77"/>
              </a:rPr>
              <a:t>Sunday 2:30-3:15 pm at Convention Center</a:t>
            </a:r>
          </a:p>
          <a:p>
            <a:pPr eaLnBrk="1" hangingPunct="1">
              <a:lnSpc>
                <a:spcPct val="150000"/>
              </a:lnSpc>
            </a:pPr>
            <a:endParaRPr lang="en-US" altLang="en-US" sz="1600" dirty="0">
              <a:latin typeface="Montserrat" pitchFamily="2" charset="77"/>
            </a:endParaRPr>
          </a:p>
          <a:p>
            <a:pPr eaLnBrk="1" hangingPunct="1">
              <a:lnSpc>
                <a:spcPct val="150000"/>
              </a:lnSpc>
            </a:pPr>
            <a:r>
              <a:rPr lang="en-US" altLang="en-US" sz="2000" b="1" dirty="0">
                <a:latin typeface="Montserrat" pitchFamily="2" charset="77"/>
              </a:rPr>
              <a:t>Download GAC App (search America's CUs Events)</a:t>
            </a:r>
          </a:p>
          <a:p>
            <a:pPr eaLnBrk="1" hangingPunct="1">
              <a:lnSpc>
                <a:spcPct val="150000"/>
              </a:lnSpc>
            </a:pPr>
            <a:r>
              <a:rPr lang="en-US" altLang="en-US" sz="2000" dirty="0">
                <a:latin typeface="Montserrat" pitchFamily="2" charset="77"/>
              </a:rPr>
              <a:t>Use code for access: </a:t>
            </a:r>
            <a:r>
              <a:rPr lang="en-US" altLang="en-US" sz="2000" b="1" dirty="0">
                <a:latin typeface="Montserrat" pitchFamily="2" charset="77"/>
              </a:rPr>
              <a:t>#GAC2026</a:t>
            </a:r>
          </a:p>
          <a:p>
            <a:pPr eaLnBrk="1" hangingPunct="1">
              <a:lnSpc>
                <a:spcPct val="150000"/>
              </a:lnSpc>
            </a:pPr>
            <a:r>
              <a:rPr lang="en-US" altLang="en-US" sz="1600" dirty="0">
                <a:latin typeface="Montserrat" pitchFamily="2" charset="77"/>
              </a:rPr>
              <a:t>Limited printed material will be provided</a:t>
            </a:r>
          </a:p>
          <a:p>
            <a:pPr eaLnBrk="1" hangingPunct="1">
              <a:lnSpc>
                <a:spcPct val="150000"/>
              </a:lnSpc>
            </a:pPr>
            <a:r>
              <a:rPr lang="en-US" altLang="en-US" sz="1600" dirty="0">
                <a:latin typeface="Montserrat" pitchFamily="2" charset="77"/>
              </a:rPr>
              <a:t>Materials will be available on </a:t>
            </a:r>
          </a:p>
          <a:p>
            <a:pPr marL="285750" indent="-285750" eaLnBrk="1" hangingPunct="1">
              <a:lnSpc>
                <a:spcPct val="150000"/>
              </a:lnSpc>
              <a:buFont typeface="Arial" panose="020B0604020202020204" pitchFamily="34" charset="0"/>
              <a:buChar char="•"/>
            </a:pPr>
            <a:r>
              <a:rPr lang="en-US" altLang="en-US" sz="1600" dirty="0">
                <a:latin typeface="Montserrat" pitchFamily="2" charset="77"/>
              </a:rPr>
              <a:t>ICUL website</a:t>
            </a:r>
          </a:p>
          <a:p>
            <a:pPr eaLnBrk="1" hangingPunct="1">
              <a:lnSpc>
                <a:spcPct val="150000"/>
              </a:lnSpc>
            </a:pPr>
            <a:r>
              <a:rPr lang="en-US" altLang="en-US" sz="1600" dirty="0">
                <a:latin typeface="Montserrat" pitchFamily="2" charset="77"/>
              </a:rPr>
              <a:t>	https://www.icul.com/advocacy/cupac/gac-attendee-page/</a:t>
            </a:r>
          </a:p>
          <a:p>
            <a:pPr eaLnBrk="1" hangingPunct="1">
              <a:lnSpc>
                <a:spcPct val="150000"/>
              </a:lnSpc>
            </a:pPr>
            <a:endParaRPr lang="en-US" altLang="en-US" sz="1600" dirty="0">
              <a:latin typeface="Montserrat" pitchFamily="2" charset="77"/>
            </a:endParaRPr>
          </a:p>
          <a:p>
            <a:pPr eaLnBrk="1" hangingPunct="1">
              <a:lnSpc>
                <a:spcPct val="150000"/>
              </a:lnSpc>
            </a:pPr>
            <a:endParaRPr lang="en-US" altLang="en-US" sz="1600" dirty="0">
              <a:latin typeface="Montserrat" pitchFamily="2" charset="77"/>
            </a:endParaRPr>
          </a:p>
        </p:txBody>
      </p:sp>
      <p:cxnSp>
        <p:nvCxnSpPr>
          <p:cNvPr id="24" name="Straight Connector 23">
            <a:extLst>
              <a:ext uri="{FF2B5EF4-FFF2-40B4-BE49-F238E27FC236}">
                <a16:creationId xmlns:a16="http://schemas.microsoft.com/office/drawing/2014/main" id="{7D9FDE56-28E8-3BBF-43FB-A9D6E6D81910}"/>
              </a:ext>
            </a:extLst>
          </p:cNvPr>
          <p:cNvCxnSpPr>
            <a:cxnSpLocks/>
          </p:cNvCxnSpPr>
          <p:nvPr/>
        </p:nvCxnSpPr>
        <p:spPr>
          <a:xfrm>
            <a:off x="638175" y="2008180"/>
            <a:ext cx="64461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55072575-1F9A-7EAA-2E01-C90035E11659}"/>
              </a:ext>
            </a:extLst>
          </p:cNvPr>
          <p:cNvSpPr/>
          <p:nvPr/>
        </p:nvSpPr>
        <p:spPr>
          <a:xfrm>
            <a:off x="7544145" y="3598299"/>
            <a:ext cx="4208404" cy="1888101"/>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6EC1F2-3919-FEB3-7703-7E6B7630D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058" y="3809878"/>
            <a:ext cx="3912578" cy="1464942"/>
          </a:xfrm>
          <a:prstGeom prst="rect">
            <a:avLst/>
          </a:prstGeom>
        </p:spPr>
      </p:pic>
    </p:spTree>
    <p:extLst>
      <p:ext uri="{BB962C8B-B14F-4D97-AF65-F5344CB8AC3E}">
        <p14:creationId xmlns:p14="http://schemas.microsoft.com/office/powerpoint/2010/main" val="38417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842C1CAB-1746-E516-594B-9E6CC4F9452A}"/>
            </a:ext>
          </a:extLst>
        </p:cNvPr>
        <p:cNvGrpSpPr/>
        <p:nvPr/>
      </p:nvGrpSpPr>
      <p:grpSpPr>
        <a:xfrm>
          <a:off x="0" y="0"/>
          <a:ext cx="0" cy="0"/>
          <a:chOff x="0" y="0"/>
          <a:chExt cx="0" cy="0"/>
        </a:xfrm>
      </p:grpSpPr>
      <p:sp>
        <p:nvSpPr>
          <p:cNvPr id="35844" name="TextBox 14">
            <a:extLst>
              <a:ext uri="{FF2B5EF4-FFF2-40B4-BE49-F238E27FC236}">
                <a16:creationId xmlns:a16="http://schemas.microsoft.com/office/drawing/2014/main" id="{E6832BE4-0256-58A5-FD1A-6A3AAE22469A}"/>
              </a:ext>
            </a:extLst>
          </p:cNvPr>
          <p:cNvSpPr txBox="1">
            <a:spLocks noChangeArrowheads="1"/>
          </p:cNvSpPr>
          <p:nvPr/>
        </p:nvSpPr>
        <p:spPr bwMode="auto">
          <a:xfrm>
            <a:off x="14580" y="1208114"/>
            <a:ext cx="5739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a:latin typeface="Montserrat ExtraBold" pitchFamily="2" charset="77"/>
                <a:ea typeface="Urbanist Black" pitchFamily="34" charset="0"/>
                <a:cs typeface="Poppins" pitchFamily="2" charset="77"/>
              </a:rPr>
              <a:t>Conference </a:t>
            </a:r>
            <a:r>
              <a:rPr lang="en-US" altLang="en-US" sz="3600" b="1" dirty="0">
                <a:solidFill>
                  <a:srgbClr val="2C57FD"/>
                </a:solidFill>
                <a:latin typeface="Montserrat ExtraBold" pitchFamily="2" charset="77"/>
                <a:ea typeface="Urbanist Black" pitchFamily="34" charset="0"/>
                <a:cs typeface="Poppins" pitchFamily="2" charset="77"/>
              </a:rPr>
              <a:t>Highlights</a:t>
            </a:r>
          </a:p>
        </p:txBody>
      </p:sp>
      <p:sp>
        <p:nvSpPr>
          <p:cNvPr id="35846" name="TextBox 16">
            <a:extLst>
              <a:ext uri="{FF2B5EF4-FFF2-40B4-BE49-F238E27FC236}">
                <a16:creationId xmlns:a16="http://schemas.microsoft.com/office/drawing/2014/main" id="{4A2C75B5-5A83-62AA-441B-476631D196D4}"/>
              </a:ext>
            </a:extLst>
          </p:cNvPr>
          <p:cNvSpPr txBox="1">
            <a:spLocks noChangeArrowheads="1"/>
          </p:cNvSpPr>
          <p:nvPr/>
        </p:nvSpPr>
        <p:spPr bwMode="auto">
          <a:xfrm>
            <a:off x="267746" y="2156910"/>
            <a:ext cx="4208405" cy="346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2000" b="1" dirty="0">
                <a:latin typeface="Montserrat" pitchFamily="2" charset="77"/>
              </a:rPr>
              <a:t>Hospitality Room</a:t>
            </a:r>
          </a:p>
          <a:p>
            <a:pPr eaLnBrk="1" hangingPunct="1">
              <a:lnSpc>
                <a:spcPct val="150000"/>
              </a:lnSpc>
            </a:pPr>
            <a:r>
              <a:rPr lang="en-US" altLang="en-US" sz="1600" dirty="0">
                <a:latin typeface="Montserrat" pitchFamily="2" charset="77"/>
              </a:rPr>
              <a:t>Grand Hyatt Hotel – Tiber Creek Room</a:t>
            </a:r>
          </a:p>
          <a:p>
            <a:pPr eaLnBrk="1" hangingPunct="1">
              <a:lnSpc>
                <a:spcPct val="150000"/>
              </a:lnSpc>
            </a:pPr>
            <a:r>
              <a:rPr lang="en-US" altLang="en-US" sz="1600" dirty="0">
                <a:latin typeface="Montserrat" pitchFamily="2" charset="77"/>
              </a:rPr>
              <a:t>	Constitution Level (3B)</a:t>
            </a:r>
          </a:p>
          <a:p>
            <a:pPr eaLnBrk="1" hangingPunct="1">
              <a:lnSpc>
                <a:spcPct val="150000"/>
              </a:lnSpc>
            </a:pPr>
            <a:endParaRPr lang="en-US" altLang="en-US" sz="1600" dirty="0">
              <a:latin typeface="Montserrat" pitchFamily="2" charset="77"/>
            </a:endParaRPr>
          </a:p>
          <a:p>
            <a:pPr eaLnBrk="1" hangingPunct="1">
              <a:lnSpc>
                <a:spcPct val="150000"/>
              </a:lnSpc>
            </a:pPr>
            <a:r>
              <a:rPr lang="en-US" altLang="en-US" sz="1600" b="1" dirty="0">
                <a:latin typeface="Montserrat" pitchFamily="2" charset="77"/>
              </a:rPr>
              <a:t>Room Times</a:t>
            </a:r>
          </a:p>
          <a:p>
            <a:pPr eaLnBrk="1" hangingPunct="1">
              <a:lnSpc>
                <a:spcPct val="150000"/>
              </a:lnSpc>
            </a:pPr>
            <a:r>
              <a:rPr lang="en-US" altLang="en-US" sz="1600" dirty="0">
                <a:latin typeface="Montserrat" pitchFamily="2" charset="77"/>
              </a:rPr>
              <a:t>Sunday 2:00-6:00pm</a:t>
            </a:r>
          </a:p>
          <a:p>
            <a:pPr eaLnBrk="1" hangingPunct="1">
              <a:lnSpc>
                <a:spcPct val="150000"/>
              </a:lnSpc>
            </a:pPr>
            <a:r>
              <a:rPr lang="en-US" altLang="en-US" sz="1600" dirty="0">
                <a:latin typeface="Montserrat" pitchFamily="2" charset="77"/>
              </a:rPr>
              <a:t>Monday 4:00-6:30pm</a:t>
            </a:r>
          </a:p>
          <a:p>
            <a:pPr eaLnBrk="1" hangingPunct="1">
              <a:lnSpc>
                <a:spcPct val="150000"/>
              </a:lnSpc>
            </a:pPr>
            <a:r>
              <a:rPr lang="en-US" altLang="en-US" sz="1600" dirty="0">
                <a:latin typeface="Montserrat" pitchFamily="2" charset="77"/>
              </a:rPr>
              <a:t>Tuesday 4:00-6:30pm</a:t>
            </a:r>
          </a:p>
          <a:p>
            <a:pPr eaLnBrk="1" hangingPunct="1">
              <a:lnSpc>
                <a:spcPct val="150000"/>
              </a:lnSpc>
            </a:pPr>
            <a:r>
              <a:rPr lang="en-US" altLang="en-US" sz="1600" dirty="0">
                <a:latin typeface="Montserrat" pitchFamily="2" charset="77"/>
              </a:rPr>
              <a:t>Wednesday 3:00-6:30pm</a:t>
            </a:r>
          </a:p>
        </p:txBody>
      </p:sp>
      <p:cxnSp>
        <p:nvCxnSpPr>
          <p:cNvPr id="24" name="Straight Connector 23">
            <a:extLst>
              <a:ext uri="{FF2B5EF4-FFF2-40B4-BE49-F238E27FC236}">
                <a16:creationId xmlns:a16="http://schemas.microsoft.com/office/drawing/2014/main" id="{17F71737-9BF2-5726-253D-126EF31CC2CD}"/>
              </a:ext>
            </a:extLst>
          </p:cNvPr>
          <p:cNvCxnSpPr>
            <a:cxnSpLocks/>
          </p:cNvCxnSpPr>
          <p:nvPr/>
        </p:nvCxnSpPr>
        <p:spPr>
          <a:xfrm>
            <a:off x="213304" y="2008180"/>
            <a:ext cx="50329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AB60B87A-75E1-459B-9469-6AC281785C8D}"/>
              </a:ext>
            </a:extLst>
          </p:cNvPr>
          <p:cNvSpPr/>
          <p:nvPr/>
        </p:nvSpPr>
        <p:spPr>
          <a:xfrm>
            <a:off x="6437746" y="1072329"/>
            <a:ext cx="5314803" cy="4414071"/>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8">
            <a:extLst>
              <a:ext uri="{FF2B5EF4-FFF2-40B4-BE49-F238E27FC236}">
                <a16:creationId xmlns:a16="http://schemas.microsoft.com/office/drawing/2014/main" id="{51D7FC92-3CD0-484A-F291-25644D4D92AF}"/>
              </a:ext>
            </a:extLst>
          </p:cNvPr>
          <p:cNvSpPr txBox="1">
            <a:spLocks noChangeArrowheads="1"/>
          </p:cNvSpPr>
          <p:nvPr/>
        </p:nvSpPr>
        <p:spPr bwMode="auto">
          <a:xfrm>
            <a:off x="6437746" y="755962"/>
            <a:ext cx="5314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400" b="1" dirty="0">
                <a:solidFill>
                  <a:srgbClr val="2C57FD"/>
                </a:solidFill>
                <a:latin typeface="Montserrat" pitchFamily="2" charset="77"/>
              </a:rPr>
              <a:t>THANK YOU, HOSPITALITY SPONSORS!</a:t>
            </a:r>
            <a:endParaRPr lang="en-US" altLang="en-US" sz="1400" b="1" dirty="0">
              <a:solidFill>
                <a:srgbClr val="2C57FD"/>
              </a:solidFill>
              <a:latin typeface="Montserrat" pitchFamily="2" charset="77"/>
            </a:endParaRPr>
          </a:p>
        </p:txBody>
      </p:sp>
      <p:pic>
        <p:nvPicPr>
          <p:cNvPr id="7" name="Picture 16">
            <a:extLst>
              <a:ext uri="{FF2B5EF4-FFF2-40B4-BE49-F238E27FC236}">
                <a16:creationId xmlns:a16="http://schemas.microsoft.com/office/drawing/2014/main" id="{35FEEC5A-2E11-7E74-B794-8259560732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53" t="23173" r="19053" b="21656"/>
          <a:stretch>
            <a:fillRect/>
          </a:stretch>
        </p:blipFill>
        <p:spPr bwMode="auto">
          <a:xfrm>
            <a:off x="6916091" y="1389733"/>
            <a:ext cx="1721287" cy="7671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92C1F05-B2D0-6B77-A2C5-A9CA343AC6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129" b="38129"/>
          <a:stretch>
            <a:fillRect/>
          </a:stretch>
        </p:blipFill>
        <p:spPr bwMode="auto">
          <a:xfrm>
            <a:off x="9049642" y="1502397"/>
            <a:ext cx="2290642" cy="5438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3D404A75-B665-787B-783E-788AC52A01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998" b="11393"/>
          <a:stretch>
            <a:fillRect/>
          </a:stretch>
        </p:blipFill>
        <p:spPr bwMode="auto">
          <a:xfrm>
            <a:off x="7109222" y="2739575"/>
            <a:ext cx="1706653" cy="7996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10C9101-4E15-658B-337C-B301A4063A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7297" y="2603416"/>
            <a:ext cx="1513830" cy="8669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60F7885E-5B63-C4E4-EF62-FA88785194F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4635" b="36313"/>
          <a:stretch>
            <a:fillRect/>
          </a:stretch>
        </p:blipFill>
        <p:spPr bwMode="auto">
          <a:xfrm>
            <a:off x="6975278" y="4232586"/>
            <a:ext cx="2014488" cy="585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987682A7-6C5E-64EB-9C92-5DFEFFC0BBE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473" b="29516"/>
          <a:stretch>
            <a:fillRect/>
          </a:stretch>
        </p:blipFill>
        <p:spPr bwMode="auto">
          <a:xfrm>
            <a:off x="9527297" y="4232586"/>
            <a:ext cx="1513830" cy="60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56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269C2A56-3A27-04F1-6B8D-77BE5CD9EA86}"/>
            </a:ext>
          </a:extLst>
        </p:cNvPr>
        <p:cNvGrpSpPr/>
        <p:nvPr/>
      </p:nvGrpSpPr>
      <p:grpSpPr>
        <a:xfrm>
          <a:off x="0" y="0"/>
          <a:ext cx="0" cy="0"/>
          <a:chOff x="0" y="0"/>
          <a:chExt cx="0" cy="0"/>
        </a:xfrm>
      </p:grpSpPr>
      <p:sp>
        <p:nvSpPr>
          <p:cNvPr id="35844" name="TextBox 14">
            <a:extLst>
              <a:ext uri="{FF2B5EF4-FFF2-40B4-BE49-F238E27FC236}">
                <a16:creationId xmlns:a16="http://schemas.microsoft.com/office/drawing/2014/main" id="{A679B2BE-BEA6-741A-E93C-B628E8852E22}"/>
              </a:ext>
            </a:extLst>
          </p:cNvPr>
          <p:cNvSpPr txBox="1">
            <a:spLocks noChangeArrowheads="1"/>
          </p:cNvSpPr>
          <p:nvPr/>
        </p:nvSpPr>
        <p:spPr bwMode="auto">
          <a:xfrm>
            <a:off x="267746" y="1630104"/>
            <a:ext cx="6169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a:latin typeface="Montserrat ExtraBold" pitchFamily="2" charset="77"/>
                <a:ea typeface="Urbanist Black" pitchFamily="34" charset="0"/>
                <a:cs typeface="Poppins" pitchFamily="2" charset="77"/>
              </a:rPr>
              <a:t>ACU PAC </a:t>
            </a:r>
            <a:r>
              <a:rPr lang="en-US" altLang="en-US" sz="3600" b="1" dirty="0">
                <a:solidFill>
                  <a:srgbClr val="2C57FD"/>
                </a:solidFill>
                <a:latin typeface="Montserrat ExtraBold" pitchFamily="2" charset="77"/>
                <a:ea typeface="Urbanist Black" pitchFamily="34" charset="0"/>
                <a:cs typeface="Poppins" pitchFamily="2" charset="77"/>
              </a:rPr>
              <a:t>Sweepstakes</a:t>
            </a:r>
          </a:p>
        </p:txBody>
      </p:sp>
      <p:sp>
        <p:nvSpPr>
          <p:cNvPr id="35846" name="TextBox 16">
            <a:extLst>
              <a:ext uri="{FF2B5EF4-FFF2-40B4-BE49-F238E27FC236}">
                <a16:creationId xmlns:a16="http://schemas.microsoft.com/office/drawing/2014/main" id="{27453C38-F77D-FFC4-1E15-899DD8297BF9}"/>
              </a:ext>
            </a:extLst>
          </p:cNvPr>
          <p:cNvSpPr txBox="1">
            <a:spLocks noChangeArrowheads="1"/>
          </p:cNvSpPr>
          <p:nvPr/>
        </p:nvSpPr>
        <p:spPr bwMode="auto">
          <a:xfrm>
            <a:off x="267745" y="2573894"/>
            <a:ext cx="10823041" cy="17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2000" b="1" dirty="0">
                <a:latin typeface="Montserrat" pitchFamily="2" charset="77"/>
              </a:rPr>
              <a:t>Sweepstakes officially opens at 12 a.m. EST Sunday, March 1</a:t>
            </a:r>
          </a:p>
          <a:p>
            <a:pPr eaLnBrk="1" hangingPunct="1">
              <a:lnSpc>
                <a:spcPct val="150000"/>
              </a:lnSpc>
            </a:pPr>
            <a:r>
              <a:rPr lang="en-US" altLang="en-US" sz="2000" b="1" dirty="0">
                <a:latin typeface="Montserrat" pitchFamily="2" charset="77"/>
              </a:rPr>
              <a:t>and closes at 11 a.m. EST on Thursday, March 5. </a:t>
            </a:r>
          </a:p>
          <a:p>
            <a:pPr eaLnBrk="1" hangingPunct="1">
              <a:lnSpc>
                <a:spcPct val="150000"/>
              </a:lnSpc>
            </a:pPr>
            <a:r>
              <a:rPr lang="en-US" altLang="en-US" sz="1600" dirty="0">
                <a:latin typeface="Montserrat" pitchFamily="2" charset="77"/>
                <a:hlinkClick r:id="rId3"/>
              </a:rPr>
              <a:t>https://pac.americascreditunions.org/fundraise/formid/gacsweepstakes/</a:t>
            </a:r>
            <a:endParaRPr lang="en-US" altLang="en-US" sz="1600" dirty="0">
              <a:latin typeface="Montserrat" pitchFamily="2" charset="77"/>
            </a:endParaRPr>
          </a:p>
          <a:p>
            <a:pPr eaLnBrk="1" hangingPunct="1">
              <a:lnSpc>
                <a:spcPct val="150000"/>
              </a:lnSpc>
            </a:pPr>
            <a:r>
              <a:rPr lang="en-US" altLang="en-US" sz="1600" i="1" dirty="0">
                <a:latin typeface="Montserrat" pitchFamily="2" charset="77"/>
              </a:rPr>
              <a:t>Your credit union must have a current permission agreement on file to participate.</a:t>
            </a:r>
          </a:p>
        </p:txBody>
      </p:sp>
      <p:cxnSp>
        <p:nvCxnSpPr>
          <p:cNvPr id="24" name="Straight Connector 23">
            <a:extLst>
              <a:ext uri="{FF2B5EF4-FFF2-40B4-BE49-F238E27FC236}">
                <a16:creationId xmlns:a16="http://schemas.microsoft.com/office/drawing/2014/main" id="{D3E96DC9-FE11-2881-F2EB-E60F2BEDD761}"/>
              </a:ext>
            </a:extLst>
          </p:cNvPr>
          <p:cNvCxnSpPr>
            <a:cxnSpLocks/>
          </p:cNvCxnSpPr>
          <p:nvPr/>
        </p:nvCxnSpPr>
        <p:spPr>
          <a:xfrm>
            <a:off x="267746" y="2288667"/>
            <a:ext cx="58282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16">
            <a:extLst>
              <a:ext uri="{FF2B5EF4-FFF2-40B4-BE49-F238E27FC236}">
                <a16:creationId xmlns:a16="http://schemas.microsoft.com/office/drawing/2014/main" id="{5E3DEDD1-744C-8C47-52FB-67ABB1C3FE3E}"/>
              </a:ext>
            </a:extLst>
          </p:cNvPr>
          <p:cNvSpPr txBox="1">
            <a:spLocks noChangeArrowheads="1"/>
          </p:cNvSpPr>
          <p:nvPr/>
        </p:nvSpPr>
        <p:spPr bwMode="auto">
          <a:xfrm>
            <a:off x="267745" y="5170496"/>
            <a:ext cx="11766939" cy="71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700" i="1" dirty="0">
                <a:latin typeface="Montserrat" pitchFamily="2" charset="77"/>
              </a:rPr>
              <a:t>Contributions to America’s Credit Unions PAC are not tax deductible.</a:t>
            </a:r>
          </a:p>
          <a:p>
            <a:pPr eaLnBrk="1" hangingPunct="1">
              <a:lnSpc>
                <a:spcPct val="150000"/>
              </a:lnSpc>
            </a:pPr>
            <a:r>
              <a:rPr lang="en-US" altLang="en-US" sz="700" i="1" dirty="0">
                <a:latin typeface="Montserrat" pitchFamily="2" charset="77"/>
              </a:rPr>
              <a:t>All contributions are voluntary and will be used for political purposes. You have the right to refuse to contribute without reprisal. Guidelines contained herein are merely suggestions. You may contribute more or less than the guidelines suggest, and America’s Credit Unions will not favor nor disadvantage you by reason of the amount of your contribution or a decision not to contribute.</a:t>
            </a:r>
          </a:p>
          <a:p>
            <a:pPr eaLnBrk="1" hangingPunct="1">
              <a:lnSpc>
                <a:spcPct val="150000"/>
              </a:lnSpc>
            </a:pPr>
            <a:r>
              <a:rPr lang="en-US" altLang="en-US" sz="700" i="1" dirty="0">
                <a:latin typeface="Montserrat" pitchFamily="2" charset="77"/>
              </a:rPr>
              <a:t>You must be 18 years of age or older as of the date of entry in order to enter. Offer void where prohibited. Contest is void in Alabama, Arkansas, Florida, Georgia, Hawaii, Minnesota, Oklahoma, Texas, and Wisconsin. Click </a:t>
            </a:r>
            <a:r>
              <a:rPr lang="en-US" altLang="en-US" sz="700" i="1" dirty="0">
                <a:latin typeface="Montserrat" pitchFamily="2" charset="77"/>
                <a:hlinkClick r:id="rId4"/>
              </a:rPr>
              <a:t>here</a:t>
            </a:r>
            <a:r>
              <a:rPr lang="en-US" altLang="en-US" sz="700" i="1" dirty="0">
                <a:latin typeface="Montserrat" pitchFamily="2" charset="77"/>
              </a:rPr>
              <a:t> to view official rules.</a:t>
            </a:r>
          </a:p>
        </p:txBody>
      </p:sp>
    </p:spTree>
    <p:extLst>
      <p:ext uri="{BB962C8B-B14F-4D97-AF65-F5344CB8AC3E}">
        <p14:creationId xmlns:p14="http://schemas.microsoft.com/office/powerpoint/2010/main" val="33223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A378503-B17F-6C3C-A933-27C6011F904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D34EE3-E616-EE57-6A46-3F7DC28CD757}"/>
              </a:ext>
            </a:extLst>
          </p:cNvPr>
          <p:cNvSpPr/>
          <p:nvPr/>
        </p:nvSpPr>
        <p:spPr>
          <a:xfrm>
            <a:off x="565209" y="1468581"/>
            <a:ext cx="10777046" cy="2761673"/>
          </a:xfrm>
          <a:prstGeom prst="roundRect">
            <a:avLst/>
          </a:prstGeom>
          <a:solidFill>
            <a:schemeClr val="bg1"/>
          </a:solidFill>
          <a:ln w="28575">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01FADD7-90F5-4714-D742-85EFD105E875}"/>
              </a:ext>
            </a:extLst>
          </p:cNvPr>
          <p:cNvCxnSpPr>
            <a:cxnSpLocks/>
          </p:cNvCxnSpPr>
          <p:nvPr/>
        </p:nvCxnSpPr>
        <p:spPr>
          <a:xfrm>
            <a:off x="281998" y="5907674"/>
            <a:ext cx="104648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7902" name="TextBox 29">
            <a:extLst>
              <a:ext uri="{FF2B5EF4-FFF2-40B4-BE49-F238E27FC236}">
                <a16:creationId xmlns:a16="http://schemas.microsoft.com/office/drawing/2014/main" id="{6FE246DC-A6DD-5B24-1B5D-26D90DA78C89}"/>
              </a:ext>
            </a:extLst>
          </p:cNvPr>
          <p:cNvSpPr txBox="1">
            <a:spLocks noChangeArrowheads="1"/>
          </p:cNvSpPr>
          <p:nvPr/>
        </p:nvSpPr>
        <p:spPr bwMode="auto">
          <a:xfrm>
            <a:off x="1982353" y="1579701"/>
            <a:ext cx="2977572"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D" altLang="en-US" sz="1200" dirty="0">
                <a:solidFill>
                  <a:srgbClr val="000000"/>
                </a:solidFill>
                <a:latin typeface="Montserrat" pitchFamily="2" charset="77"/>
              </a:rPr>
              <a:t>Preserving CU Tax Exempt Status</a:t>
            </a:r>
            <a:endParaRPr lang="en-US" altLang="en-US" sz="1200" dirty="0">
              <a:latin typeface="Montserrat" pitchFamily="2" charset="77"/>
            </a:endParaRPr>
          </a:p>
        </p:txBody>
      </p:sp>
      <p:sp>
        <p:nvSpPr>
          <p:cNvPr id="37904" name="TextBox 31">
            <a:extLst>
              <a:ext uri="{FF2B5EF4-FFF2-40B4-BE49-F238E27FC236}">
                <a16:creationId xmlns:a16="http://schemas.microsoft.com/office/drawing/2014/main" id="{EA016448-09B1-3F2D-B572-D9A3453E084F}"/>
              </a:ext>
            </a:extLst>
          </p:cNvPr>
          <p:cNvSpPr txBox="1">
            <a:spLocks noChangeArrowheads="1"/>
          </p:cNvSpPr>
          <p:nvPr/>
        </p:nvSpPr>
        <p:spPr bwMode="auto">
          <a:xfrm>
            <a:off x="248661" y="4889218"/>
            <a:ext cx="2063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latin typeface="Montserrat" pitchFamily="2" charset="77"/>
                <a:cs typeface="Poppins" pitchFamily="2" charset="77"/>
              </a:rPr>
              <a:t>America’s Credit Unions</a:t>
            </a:r>
          </a:p>
        </p:txBody>
      </p:sp>
      <p:sp>
        <p:nvSpPr>
          <p:cNvPr id="7" name="TextBox 32">
            <a:extLst>
              <a:ext uri="{FF2B5EF4-FFF2-40B4-BE49-F238E27FC236}">
                <a16:creationId xmlns:a16="http://schemas.microsoft.com/office/drawing/2014/main" id="{7D69E4BF-34AA-CFA5-E416-E5BB4FB5F3AB}"/>
              </a:ext>
            </a:extLst>
          </p:cNvPr>
          <p:cNvSpPr txBox="1">
            <a:spLocks noChangeArrowheads="1"/>
          </p:cNvSpPr>
          <p:nvPr/>
        </p:nvSpPr>
        <p:spPr bwMode="auto">
          <a:xfrm>
            <a:off x="182779" y="5164137"/>
            <a:ext cx="75757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latin typeface="Montserrat ExtraBold" pitchFamily="2" charset="77"/>
                <a:ea typeface="Urbanist Black" pitchFamily="34" charset="0"/>
                <a:cs typeface="Poppins" pitchFamily="2" charset="77"/>
              </a:rPr>
              <a:t>2026 Legislative </a:t>
            </a:r>
            <a:r>
              <a:rPr lang="en-US" altLang="en-US" sz="4000" b="1" dirty="0">
                <a:solidFill>
                  <a:srgbClr val="2C57FD"/>
                </a:solidFill>
                <a:latin typeface="Montserrat ExtraBold" pitchFamily="2" charset="77"/>
                <a:ea typeface="Urbanist Black" pitchFamily="34" charset="0"/>
                <a:cs typeface="Poppins" pitchFamily="2" charset="77"/>
              </a:rPr>
              <a:t>Priorities</a:t>
            </a:r>
          </a:p>
        </p:txBody>
      </p:sp>
      <p:sp>
        <p:nvSpPr>
          <p:cNvPr id="5" name="TextBox 29">
            <a:extLst>
              <a:ext uri="{FF2B5EF4-FFF2-40B4-BE49-F238E27FC236}">
                <a16:creationId xmlns:a16="http://schemas.microsoft.com/office/drawing/2014/main" id="{A6FFE29B-7431-509A-E44A-70C0E9F6F418}"/>
              </a:ext>
            </a:extLst>
          </p:cNvPr>
          <p:cNvSpPr txBox="1">
            <a:spLocks noChangeArrowheads="1"/>
          </p:cNvSpPr>
          <p:nvPr/>
        </p:nvSpPr>
        <p:spPr bwMode="auto">
          <a:xfrm>
            <a:off x="1982352" y="1951598"/>
            <a:ext cx="9128989"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D" altLang="en-US" sz="1200" dirty="0">
                <a:solidFill>
                  <a:srgbClr val="000000"/>
                </a:solidFill>
                <a:latin typeface="Montserrat" pitchFamily="2" charset="77"/>
              </a:rPr>
              <a:t>Credit Union Board Act Modernization – Board Meetings (S. 522)</a:t>
            </a:r>
            <a:endParaRPr lang="en-US" altLang="en-US" sz="1200" dirty="0">
              <a:latin typeface="Montserrat" pitchFamily="2" charset="77"/>
            </a:endParaRPr>
          </a:p>
        </p:txBody>
      </p:sp>
      <p:sp>
        <p:nvSpPr>
          <p:cNvPr id="9" name="TextBox 29">
            <a:extLst>
              <a:ext uri="{FF2B5EF4-FFF2-40B4-BE49-F238E27FC236}">
                <a16:creationId xmlns:a16="http://schemas.microsoft.com/office/drawing/2014/main" id="{7D700655-5D63-11C8-C76D-380959D2D6B4}"/>
              </a:ext>
            </a:extLst>
          </p:cNvPr>
          <p:cNvSpPr txBox="1">
            <a:spLocks noChangeArrowheads="1"/>
          </p:cNvSpPr>
          <p:nvPr/>
        </p:nvSpPr>
        <p:spPr bwMode="auto">
          <a:xfrm>
            <a:off x="1982352" y="2323495"/>
            <a:ext cx="9128989"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rgbClr val="000000"/>
                </a:solidFill>
                <a:latin typeface="Montserrat" pitchFamily="2" charset="77"/>
              </a:rPr>
              <a:t>Interchange expansion to credit cards (S. 3623 | H.R. 7035) Credit Card Competition Act) </a:t>
            </a:r>
          </a:p>
        </p:txBody>
      </p:sp>
      <p:sp>
        <p:nvSpPr>
          <p:cNvPr id="11" name="TextBox 29">
            <a:extLst>
              <a:ext uri="{FF2B5EF4-FFF2-40B4-BE49-F238E27FC236}">
                <a16:creationId xmlns:a16="http://schemas.microsoft.com/office/drawing/2014/main" id="{D630419F-638A-858B-486E-32EF94AB0318}"/>
              </a:ext>
            </a:extLst>
          </p:cNvPr>
          <p:cNvSpPr txBox="1">
            <a:spLocks noChangeArrowheads="1"/>
          </p:cNvSpPr>
          <p:nvPr/>
        </p:nvSpPr>
        <p:spPr bwMode="auto">
          <a:xfrm>
            <a:off x="1982352" y="2695392"/>
            <a:ext cx="9128989"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rgbClr val="000000"/>
                </a:solidFill>
                <a:latin typeface="Montserrat" pitchFamily="2" charset="77"/>
              </a:rPr>
              <a:t>National Standard for Data Security &amp; Privacy</a:t>
            </a:r>
          </a:p>
        </p:txBody>
      </p:sp>
      <p:sp>
        <p:nvSpPr>
          <p:cNvPr id="12" name="TextBox 29">
            <a:extLst>
              <a:ext uri="{FF2B5EF4-FFF2-40B4-BE49-F238E27FC236}">
                <a16:creationId xmlns:a16="http://schemas.microsoft.com/office/drawing/2014/main" id="{9C0D772D-D648-75C5-EA18-DD4AF82E4C5B}"/>
              </a:ext>
            </a:extLst>
          </p:cNvPr>
          <p:cNvSpPr txBox="1">
            <a:spLocks noChangeArrowheads="1"/>
          </p:cNvSpPr>
          <p:nvPr/>
        </p:nvSpPr>
        <p:spPr bwMode="auto">
          <a:xfrm>
            <a:off x="1982351" y="3067289"/>
            <a:ext cx="9128989"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rgbClr val="000000"/>
                </a:solidFill>
                <a:latin typeface="Montserrat" pitchFamily="2" charset="77"/>
              </a:rPr>
              <a:t>CDFI Fund Transparency Act (S. 2704) </a:t>
            </a:r>
          </a:p>
        </p:txBody>
      </p:sp>
      <p:sp>
        <p:nvSpPr>
          <p:cNvPr id="13" name="TextBox 29">
            <a:extLst>
              <a:ext uri="{FF2B5EF4-FFF2-40B4-BE49-F238E27FC236}">
                <a16:creationId xmlns:a16="http://schemas.microsoft.com/office/drawing/2014/main" id="{406521FD-BD21-1FE8-BBA5-771003278778}"/>
              </a:ext>
            </a:extLst>
          </p:cNvPr>
          <p:cNvSpPr txBox="1">
            <a:spLocks noChangeArrowheads="1"/>
          </p:cNvSpPr>
          <p:nvPr/>
        </p:nvSpPr>
        <p:spPr bwMode="auto">
          <a:xfrm>
            <a:off x="1982351" y="3439186"/>
            <a:ext cx="9128989"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rgbClr val="000000"/>
                </a:solidFill>
                <a:latin typeface="Montserrat" pitchFamily="2" charset="77"/>
              </a:rPr>
              <a:t>Veterans Members Business Loan Act - loans to veterans exempt from MBL cap (S. 110 | H.R. 507) </a:t>
            </a:r>
          </a:p>
        </p:txBody>
      </p:sp>
      <p:sp>
        <p:nvSpPr>
          <p:cNvPr id="14" name="TextBox 29">
            <a:extLst>
              <a:ext uri="{FF2B5EF4-FFF2-40B4-BE49-F238E27FC236}">
                <a16:creationId xmlns:a16="http://schemas.microsoft.com/office/drawing/2014/main" id="{E888E99C-BFB5-7D86-3850-BE1B168860E1}"/>
              </a:ext>
            </a:extLst>
          </p:cNvPr>
          <p:cNvSpPr txBox="1">
            <a:spLocks noChangeArrowheads="1"/>
          </p:cNvSpPr>
          <p:nvPr/>
        </p:nvSpPr>
        <p:spPr bwMode="auto">
          <a:xfrm>
            <a:off x="1982351" y="3811083"/>
            <a:ext cx="9128989"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rgbClr val="000000"/>
                </a:solidFill>
                <a:latin typeface="Montserrat" pitchFamily="2" charset="77"/>
              </a:rPr>
              <a:t>Expand Access to Lending Options Act - push loan maturities caps from 15 to 20 years (H.R. 4167/S. 3616)</a:t>
            </a:r>
          </a:p>
        </p:txBody>
      </p:sp>
      <p:sp>
        <p:nvSpPr>
          <p:cNvPr id="15" name="TextBox 29">
            <a:extLst>
              <a:ext uri="{FF2B5EF4-FFF2-40B4-BE49-F238E27FC236}">
                <a16:creationId xmlns:a16="http://schemas.microsoft.com/office/drawing/2014/main" id="{72C37A25-57E1-A94B-A948-59CD95EA2A49}"/>
              </a:ext>
            </a:extLst>
          </p:cNvPr>
          <p:cNvSpPr txBox="1">
            <a:spLocks noChangeArrowheads="1"/>
          </p:cNvSpPr>
          <p:nvPr/>
        </p:nvSpPr>
        <p:spPr bwMode="auto">
          <a:xfrm>
            <a:off x="768406" y="1579701"/>
            <a:ext cx="1092560"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200" dirty="0">
                <a:solidFill>
                  <a:srgbClr val="000000"/>
                </a:solidFill>
                <a:latin typeface="Montserrat" pitchFamily="2" charset="77"/>
              </a:rPr>
              <a:t>Support</a:t>
            </a:r>
            <a:endParaRPr lang="en-US" altLang="en-US" sz="1200" dirty="0">
              <a:latin typeface="Montserrat" pitchFamily="2" charset="77"/>
            </a:endParaRPr>
          </a:p>
        </p:txBody>
      </p:sp>
      <p:sp>
        <p:nvSpPr>
          <p:cNvPr id="16" name="TextBox 29">
            <a:extLst>
              <a:ext uri="{FF2B5EF4-FFF2-40B4-BE49-F238E27FC236}">
                <a16:creationId xmlns:a16="http://schemas.microsoft.com/office/drawing/2014/main" id="{40B7E809-E1F7-EF7B-694F-CE3D3FB159CA}"/>
              </a:ext>
            </a:extLst>
          </p:cNvPr>
          <p:cNvSpPr txBox="1">
            <a:spLocks noChangeArrowheads="1"/>
          </p:cNvSpPr>
          <p:nvPr/>
        </p:nvSpPr>
        <p:spPr bwMode="auto">
          <a:xfrm>
            <a:off x="768406" y="1951598"/>
            <a:ext cx="1092560"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200" dirty="0">
                <a:solidFill>
                  <a:srgbClr val="000000"/>
                </a:solidFill>
                <a:latin typeface="Montserrat" pitchFamily="2" charset="77"/>
              </a:rPr>
              <a:t>Support</a:t>
            </a:r>
            <a:endParaRPr lang="en-US" altLang="en-US" sz="1200" dirty="0">
              <a:latin typeface="Montserrat" pitchFamily="2" charset="77"/>
            </a:endParaRPr>
          </a:p>
        </p:txBody>
      </p:sp>
      <p:sp>
        <p:nvSpPr>
          <p:cNvPr id="17" name="TextBox 29">
            <a:extLst>
              <a:ext uri="{FF2B5EF4-FFF2-40B4-BE49-F238E27FC236}">
                <a16:creationId xmlns:a16="http://schemas.microsoft.com/office/drawing/2014/main" id="{5E074708-405B-FD93-B348-99C00634A24B}"/>
              </a:ext>
            </a:extLst>
          </p:cNvPr>
          <p:cNvSpPr txBox="1">
            <a:spLocks noChangeArrowheads="1"/>
          </p:cNvSpPr>
          <p:nvPr/>
        </p:nvSpPr>
        <p:spPr bwMode="auto">
          <a:xfrm>
            <a:off x="768406" y="2695392"/>
            <a:ext cx="1092560"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200" dirty="0">
                <a:solidFill>
                  <a:srgbClr val="000000"/>
                </a:solidFill>
                <a:latin typeface="Montserrat" pitchFamily="2" charset="77"/>
              </a:rPr>
              <a:t>Support</a:t>
            </a:r>
            <a:endParaRPr lang="en-US" altLang="en-US" sz="1200" dirty="0">
              <a:latin typeface="Montserrat" pitchFamily="2" charset="77"/>
            </a:endParaRPr>
          </a:p>
        </p:txBody>
      </p:sp>
      <p:sp>
        <p:nvSpPr>
          <p:cNvPr id="18" name="TextBox 29">
            <a:extLst>
              <a:ext uri="{FF2B5EF4-FFF2-40B4-BE49-F238E27FC236}">
                <a16:creationId xmlns:a16="http://schemas.microsoft.com/office/drawing/2014/main" id="{CA38F8E9-42CB-C33A-9AC4-A786483AFAA2}"/>
              </a:ext>
            </a:extLst>
          </p:cNvPr>
          <p:cNvSpPr txBox="1">
            <a:spLocks noChangeArrowheads="1"/>
          </p:cNvSpPr>
          <p:nvPr/>
        </p:nvSpPr>
        <p:spPr bwMode="auto">
          <a:xfrm>
            <a:off x="768406" y="3067289"/>
            <a:ext cx="1092560"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200" dirty="0">
                <a:solidFill>
                  <a:srgbClr val="000000"/>
                </a:solidFill>
                <a:latin typeface="Montserrat" pitchFamily="2" charset="77"/>
              </a:rPr>
              <a:t>Support</a:t>
            </a:r>
            <a:endParaRPr lang="en-US" altLang="en-US" sz="1200" dirty="0">
              <a:latin typeface="Montserrat" pitchFamily="2" charset="77"/>
            </a:endParaRPr>
          </a:p>
        </p:txBody>
      </p:sp>
      <p:sp>
        <p:nvSpPr>
          <p:cNvPr id="21" name="TextBox 29">
            <a:extLst>
              <a:ext uri="{FF2B5EF4-FFF2-40B4-BE49-F238E27FC236}">
                <a16:creationId xmlns:a16="http://schemas.microsoft.com/office/drawing/2014/main" id="{99A04FB0-DC05-5696-E2EF-B675BDFD3774}"/>
              </a:ext>
            </a:extLst>
          </p:cNvPr>
          <p:cNvSpPr txBox="1">
            <a:spLocks noChangeArrowheads="1"/>
          </p:cNvSpPr>
          <p:nvPr/>
        </p:nvSpPr>
        <p:spPr bwMode="auto">
          <a:xfrm>
            <a:off x="768406" y="3439186"/>
            <a:ext cx="1092560"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200" dirty="0">
                <a:solidFill>
                  <a:srgbClr val="000000"/>
                </a:solidFill>
                <a:latin typeface="Montserrat" pitchFamily="2" charset="77"/>
              </a:rPr>
              <a:t>Support</a:t>
            </a:r>
            <a:endParaRPr lang="en-US" altLang="en-US" sz="1200" dirty="0">
              <a:latin typeface="Montserrat" pitchFamily="2" charset="77"/>
            </a:endParaRPr>
          </a:p>
        </p:txBody>
      </p:sp>
      <p:sp>
        <p:nvSpPr>
          <p:cNvPr id="22" name="TextBox 29">
            <a:extLst>
              <a:ext uri="{FF2B5EF4-FFF2-40B4-BE49-F238E27FC236}">
                <a16:creationId xmlns:a16="http://schemas.microsoft.com/office/drawing/2014/main" id="{ADAFAB5A-4FF8-454D-A49F-5AE97849B588}"/>
              </a:ext>
            </a:extLst>
          </p:cNvPr>
          <p:cNvSpPr txBox="1">
            <a:spLocks noChangeArrowheads="1"/>
          </p:cNvSpPr>
          <p:nvPr/>
        </p:nvSpPr>
        <p:spPr bwMode="auto">
          <a:xfrm>
            <a:off x="768406" y="3811083"/>
            <a:ext cx="1092560"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200" dirty="0">
                <a:solidFill>
                  <a:srgbClr val="000000"/>
                </a:solidFill>
                <a:latin typeface="Montserrat" pitchFamily="2" charset="77"/>
              </a:rPr>
              <a:t>Support</a:t>
            </a:r>
            <a:endParaRPr lang="en-US" altLang="en-US" sz="1200" dirty="0">
              <a:latin typeface="Montserrat" pitchFamily="2" charset="77"/>
            </a:endParaRPr>
          </a:p>
        </p:txBody>
      </p:sp>
      <p:sp>
        <p:nvSpPr>
          <p:cNvPr id="23" name="TextBox 29">
            <a:extLst>
              <a:ext uri="{FF2B5EF4-FFF2-40B4-BE49-F238E27FC236}">
                <a16:creationId xmlns:a16="http://schemas.microsoft.com/office/drawing/2014/main" id="{8F5DB13E-09C9-12BF-F9FC-5880210352EB}"/>
              </a:ext>
            </a:extLst>
          </p:cNvPr>
          <p:cNvSpPr txBox="1">
            <a:spLocks noChangeArrowheads="1"/>
          </p:cNvSpPr>
          <p:nvPr/>
        </p:nvSpPr>
        <p:spPr bwMode="auto">
          <a:xfrm>
            <a:off x="768406" y="2323495"/>
            <a:ext cx="1092560" cy="3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50000"/>
              </a:lnSpc>
            </a:pPr>
            <a:r>
              <a:rPr lang="en-ID" altLang="en-US" sz="1200" dirty="0">
                <a:solidFill>
                  <a:srgbClr val="000000"/>
                </a:solidFill>
                <a:latin typeface="Montserrat" pitchFamily="2" charset="77"/>
              </a:rPr>
              <a:t>Oppose</a:t>
            </a:r>
            <a:endParaRPr lang="en-US" altLang="en-US" sz="1200" dirty="0">
              <a:latin typeface="Montserrat" pitchFamily="2" charset="77"/>
            </a:endParaRPr>
          </a:p>
        </p:txBody>
      </p:sp>
      <p:cxnSp>
        <p:nvCxnSpPr>
          <p:cNvPr id="25" name="Straight Connector 24">
            <a:extLst>
              <a:ext uri="{FF2B5EF4-FFF2-40B4-BE49-F238E27FC236}">
                <a16:creationId xmlns:a16="http://schemas.microsoft.com/office/drawing/2014/main" id="{D41575B2-AB22-7467-D224-78A529B7B9D5}"/>
              </a:ext>
            </a:extLst>
          </p:cNvPr>
          <p:cNvCxnSpPr/>
          <p:nvPr/>
        </p:nvCxnSpPr>
        <p:spPr>
          <a:xfrm>
            <a:off x="565209" y="1915947"/>
            <a:ext cx="10777046"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B05539-A341-2DC8-DE61-964A46A6A29F}"/>
              </a:ext>
            </a:extLst>
          </p:cNvPr>
          <p:cNvCxnSpPr/>
          <p:nvPr/>
        </p:nvCxnSpPr>
        <p:spPr>
          <a:xfrm>
            <a:off x="565209" y="2323495"/>
            <a:ext cx="10777046"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B46BDE-6F93-E758-EACE-E5A8789FC34B}"/>
              </a:ext>
            </a:extLst>
          </p:cNvPr>
          <p:cNvCxnSpPr/>
          <p:nvPr/>
        </p:nvCxnSpPr>
        <p:spPr>
          <a:xfrm>
            <a:off x="565209" y="2713266"/>
            <a:ext cx="10777046"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AD308A-2A09-71CF-C4DE-A3EC40F14735}"/>
              </a:ext>
            </a:extLst>
          </p:cNvPr>
          <p:cNvCxnSpPr/>
          <p:nvPr/>
        </p:nvCxnSpPr>
        <p:spPr>
          <a:xfrm>
            <a:off x="565209" y="3067985"/>
            <a:ext cx="10777046"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A6CB3F-4527-2258-C9D7-4CECC8AB340A}"/>
              </a:ext>
            </a:extLst>
          </p:cNvPr>
          <p:cNvCxnSpPr/>
          <p:nvPr/>
        </p:nvCxnSpPr>
        <p:spPr>
          <a:xfrm>
            <a:off x="565209" y="3447824"/>
            <a:ext cx="10777046"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70A491-A84A-C2F8-7590-A31959584B01}"/>
              </a:ext>
            </a:extLst>
          </p:cNvPr>
          <p:cNvCxnSpPr/>
          <p:nvPr/>
        </p:nvCxnSpPr>
        <p:spPr>
          <a:xfrm>
            <a:off x="565209" y="3811083"/>
            <a:ext cx="10777046"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97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D4CB98-06AC-72E5-ABDD-6D32F5982505}"/>
              </a:ext>
            </a:extLst>
          </p:cNvPr>
          <p:cNvPicPr>
            <a:picLocks noChangeAspect="1"/>
          </p:cNvPicPr>
          <p:nvPr/>
        </p:nvPicPr>
        <p:blipFill>
          <a:blip r:embed="rId3"/>
          <a:stretch>
            <a:fillRect/>
          </a:stretch>
        </p:blipFill>
        <p:spPr>
          <a:xfrm>
            <a:off x="1011687" y="903487"/>
            <a:ext cx="4376378" cy="5654494"/>
          </a:xfrm>
          <a:prstGeom prst="rect">
            <a:avLst/>
          </a:prstGeom>
        </p:spPr>
      </p:pic>
      <p:pic>
        <p:nvPicPr>
          <p:cNvPr id="4" name="Picture 3">
            <a:extLst>
              <a:ext uri="{FF2B5EF4-FFF2-40B4-BE49-F238E27FC236}">
                <a16:creationId xmlns:a16="http://schemas.microsoft.com/office/drawing/2014/main" id="{D8A1AF13-99A3-67B7-6BBD-A85C7E53BCFE}"/>
              </a:ext>
            </a:extLst>
          </p:cNvPr>
          <p:cNvPicPr>
            <a:picLocks noChangeAspect="1"/>
          </p:cNvPicPr>
          <p:nvPr/>
        </p:nvPicPr>
        <p:blipFill>
          <a:blip r:embed="rId4"/>
          <a:stretch>
            <a:fillRect/>
          </a:stretch>
        </p:blipFill>
        <p:spPr>
          <a:xfrm>
            <a:off x="5903366" y="903484"/>
            <a:ext cx="4385944" cy="5654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402F74C0-7EC8-B1CD-3305-F915C7CA56A4}"/>
            </a:ext>
          </a:extLst>
        </p:cNvPr>
        <p:cNvGrpSpPr/>
        <p:nvPr/>
      </p:nvGrpSpPr>
      <p:grpSpPr>
        <a:xfrm>
          <a:off x="0" y="0"/>
          <a:ext cx="0" cy="0"/>
          <a:chOff x="0" y="0"/>
          <a:chExt cx="0" cy="0"/>
        </a:xfrm>
      </p:grpSpPr>
      <p:sp>
        <p:nvSpPr>
          <p:cNvPr id="35844" name="TextBox 14">
            <a:extLst>
              <a:ext uri="{FF2B5EF4-FFF2-40B4-BE49-F238E27FC236}">
                <a16:creationId xmlns:a16="http://schemas.microsoft.com/office/drawing/2014/main" id="{08F6DB5D-88C7-5503-2256-F9A3D429F571}"/>
              </a:ext>
            </a:extLst>
          </p:cNvPr>
          <p:cNvSpPr txBox="1">
            <a:spLocks noChangeArrowheads="1"/>
          </p:cNvSpPr>
          <p:nvPr/>
        </p:nvSpPr>
        <p:spPr bwMode="auto">
          <a:xfrm>
            <a:off x="387804" y="4824636"/>
            <a:ext cx="520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2C57FD"/>
                </a:solidFill>
                <a:latin typeface="Montserrat ExtraBold" pitchFamily="2" charset="77"/>
                <a:ea typeface="Urbanist Black" pitchFamily="34" charset="0"/>
                <a:cs typeface="Poppins" pitchFamily="2" charset="77"/>
              </a:rPr>
              <a:t>Hike The Hill Day!</a:t>
            </a:r>
          </a:p>
        </p:txBody>
      </p:sp>
      <p:cxnSp>
        <p:nvCxnSpPr>
          <p:cNvPr id="24" name="Straight Connector 23">
            <a:extLst>
              <a:ext uri="{FF2B5EF4-FFF2-40B4-BE49-F238E27FC236}">
                <a16:creationId xmlns:a16="http://schemas.microsoft.com/office/drawing/2014/main" id="{67228AFF-8E02-E6CD-028E-A55686FF3B18}"/>
              </a:ext>
            </a:extLst>
          </p:cNvPr>
          <p:cNvCxnSpPr/>
          <p:nvPr/>
        </p:nvCxnSpPr>
        <p:spPr>
          <a:xfrm>
            <a:off x="387804" y="5680302"/>
            <a:ext cx="520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38">
            <a:extLst>
              <a:ext uri="{FF2B5EF4-FFF2-40B4-BE49-F238E27FC236}">
                <a16:creationId xmlns:a16="http://schemas.microsoft.com/office/drawing/2014/main" id="{0D37DC40-8C88-CA11-E36F-B46DA94FC786}"/>
              </a:ext>
            </a:extLst>
          </p:cNvPr>
          <p:cNvSpPr txBox="1">
            <a:spLocks noChangeArrowheads="1"/>
          </p:cNvSpPr>
          <p:nvPr/>
        </p:nvSpPr>
        <p:spPr bwMode="auto">
          <a:xfrm>
            <a:off x="6096000" y="631050"/>
            <a:ext cx="5322533" cy="524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eaLnBrk="1" hangingPunct="1">
              <a:lnSpc>
                <a:spcPct val="150000"/>
              </a:lnSpc>
              <a:buFont typeface="Arial" panose="020B0604020202020204" pitchFamily="34" charset="0"/>
              <a:buChar char="•"/>
            </a:pPr>
            <a:r>
              <a:rPr lang="en-US" altLang="en-US" sz="1500" dirty="0">
                <a:latin typeface="Montserrat" pitchFamily="2" charset="77"/>
              </a:rPr>
              <a:t>You will be scheduled in 1-2 Congressional visits. Please review entire list (provided via email and at lunch briefing).</a:t>
            </a:r>
          </a:p>
          <a:p>
            <a:pPr eaLnBrk="1" hangingPunct="1">
              <a:lnSpc>
                <a:spcPct val="150000"/>
              </a:lnSpc>
            </a:pPr>
            <a:endParaRPr lang="en-US" altLang="en-US" sz="1500" dirty="0">
              <a:latin typeface="Montserrat" pitchFamily="2" charset="77"/>
            </a:endParaRPr>
          </a:p>
          <a:p>
            <a:pPr marL="285750" indent="-285750" eaLnBrk="1" hangingPunct="1">
              <a:lnSpc>
                <a:spcPct val="150000"/>
              </a:lnSpc>
              <a:buFont typeface="Arial" panose="020B0604020202020204" pitchFamily="34" charset="0"/>
              <a:buChar char="•"/>
            </a:pPr>
            <a:r>
              <a:rPr lang="en-US" altLang="en-US" sz="1500" dirty="0">
                <a:latin typeface="Montserrat" pitchFamily="2" charset="77"/>
              </a:rPr>
              <a:t>Each Team will have a Captain who will have the leave behind lobby packet and kick off the meeting.</a:t>
            </a:r>
          </a:p>
          <a:p>
            <a:pPr eaLnBrk="1" hangingPunct="1">
              <a:lnSpc>
                <a:spcPct val="150000"/>
              </a:lnSpc>
            </a:pPr>
            <a:endParaRPr lang="en-US" altLang="en-US" sz="1500" dirty="0">
              <a:latin typeface="Montserrat" pitchFamily="2" charset="77"/>
            </a:endParaRPr>
          </a:p>
          <a:p>
            <a:pPr marL="285750" indent="-285750" eaLnBrk="1" hangingPunct="1">
              <a:lnSpc>
                <a:spcPct val="150000"/>
              </a:lnSpc>
              <a:buFont typeface="Arial" panose="020B0604020202020204" pitchFamily="34" charset="0"/>
              <a:buChar char="•"/>
            </a:pPr>
            <a:r>
              <a:rPr lang="en-US" altLang="en-US" sz="1500" dirty="0">
                <a:latin typeface="Montserrat" pitchFamily="2" charset="77"/>
              </a:rPr>
              <a:t>If unable to make assigned hill visit, notify a team member or Abby, so they don’t  wait for you.</a:t>
            </a:r>
          </a:p>
          <a:p>
            <a:pPr eaLnBrk="1" hangingPunct="1">
              <a:lnSpc>
                <a:spcPct val="150000"/>
              </a:lnSpc>
            </a:pPr>
            <a:endParaRPr lang="en-US" altLang="en-US" sz="1500" dirty="0">
              <a:latin typeface="Montserrat" pitchFamily="2" charset="77"/>
            </a:endParaRPr>
          </a:p>
          <a:p>
            <a:pPr marL="285750" indent="-285750" eaLnBrk="1" hangingPunct="1">
              <a:lnSpc>
                <a:spcPct val="150000"/>
              </a:lnSpc>
              <a:buFont typeface="Arial" panose="020B0604020202020204" pitchFamily="34" charset="0"/>
              <a:buChar char="•"/>
            </a:pPr>
            <a:r>
              <a:rPr lang="en-US" altLang="en-US" sz="1500" dirty="0">
                <a:latin typeface="Montserrat" pitchFamily="2" charset="77"/>
              </a:rPr>
              <a:t>Allow time for security lines</a:t>
            </a:r>
          </a:p>
          <a:p>
            <a:pPr eaLnBrk="1" hangingPunct="1">
              <a:lnSpc>
                <a:spcPct val="150000"/>
              </a:lnSpc>
            </a:pPr>
            <a:endParaRPr lang="en-US" altLang="en-US" sz="1500" dirty="0">
              <a:latin typeface="Montserrat" pitchFamily="2" charset="77"/>
            </a:endParaRPr>
          </a:p>
          <a:p>
            <a:pPr marL="285750" indent="-285750" eaLnBrk="1" hangingPunct="1">
              <a:lnSpc>
                <a:spcPct val="150000"/>
              </a:lnSpc>
              <a:buFont typeface="Arial" panose="020B0604020202020204" pitchFamily="34" charset="0"/>
              <a:buChar char="•"/>
            </a:pPr>
            <a:r>
              <a:rPr lang="en-US" altLang="en-US" sz="1500" dirty="0">
                <a:latin typeface="Montserrat" pitchFamily="2" charset="77"/>
              </a:rPr>
              <a:t>Use taxi or Uber/Lyft to get to and from Capitol Hill and back to WCC or hotel.</a:t>
            </a:r>
          </a:p>
        </p:txBody>
      </p:sp>
    </p:spTree>
    <p:extLst>
      <p:ext uri="{BB962C8B-B14F-4D97-AF65-F5344CB8AC3E}">
        <p14:creationId xmlns:p14="http://schemas.microsoft.com/office/powerpoint/2010/main" val="129966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15BF70FE-59C3-D7B6-DD9D-2C8BEF4ED04B}"/>
            </a:ext>
          </a:extLst>
        </p:cNvPr>
        <p:cNvGrpSpPr/>
        <p:nvPr/>
      </p:nvGrpSpPr>
      <p:grpSpPr>
        <a:xfrm>
          <a:off x="0" y="0"/>
          <a:ext cx="0" cy="0"/>
          <a:chOff x="0" y="0"/>
          <a:chExt cx="0" cy="0"/>
        </a:xfrm>
      </p:grpSpPr>
      <p:sp>
        <p:nvSpPr>
          <p:cNvPr id="48143" name="TextBox 38">
            <a:extLst>
              <a:ext uri="{FF2B5EF4-FFF2-40B4-BE49-F238E27FC236}">
                <a16:creationId xmlns:a16="http://schemas.microsoft.com/office/drawing/2014/main" id="{C7C5ED97-69D5-D66B-FE06-D369A7971827}"/>
              </a:ext>
            </a:extLst>
          </p:cNvPr>
          <p:cNvSpPr txBox="1">
            <a:spLocks noChangeArrowheads="1"/>
          </p:cNvSpPr>
          <p:nvPr/>
        </p:nvSpPr>
        <p:spPr bwMode="auto">
          <a:xfrm>
            <a:off x="781504" y="1672270"/>
            <a:ext cx="5553981" cy="37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Use underground tunnels to move between buildings: Cannon – Longworth – Rayburn</a:t>
            </a:r>
          </a:p>
          <a:p>
            <a:pPr>
              <a:lnSpc>
                <a:spcPct val="150000"/>
              </a:lnSpc>
            </a:pPr>
            <a:endParaRPr lang="en-US" altLang="en-US" sz="1600" dirty="0">
              <a:solidFill>
                <a:srgbClr val="000000"/>
              </a:solidFill>
              <a:latin typeface="Montserrat" pitchFamily="2" charset="77"/>
            </a:endParaRPr>
          </a:p>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Meet in hallway outside office 5-10 minutes before meeting</a:t>
            </a:r>
          </a:p>
          <a:p>
            <a:pPr>
              <a:lnSpc>
                <a:spcPct val="150000"/>
              </a:lnSpc>
            </a:pPr>
            <a:endParaRPr lang="en-US" altLang="en-US" sz="1600" dirty="0">
              <a:solidFill>
                <a:srgbClr val="000000"/>
              </a:solidFill>
              <a:latin typeface="Montserrat" pitchFamily="2" charset="77"/>
            </a:endParaRPr>
          </a:p>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Stick to credit union topics</a:t>
            </a:r>
          </a:p>
          <a:p>
            <a:pPr>
              <a:lnSpc>
                <a:spcPct val="150000"/>
              </a:lnSpc>
            </a:pPr>
            <a:endParaRPr lang="en-US" altLang="en-US" sz="1600" dirty="0">
              <a:solidFill>
                <a:srgbClr val="000000"/>
              </a:solidFill>
              <a:latin typeface="Montserrat" pitchFamily="2" charset="77"/>
            </a:endParaRPr>
          </a:p>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Don’t talk about fundraisers or PAC activity in Congressional office buildings</a:t>
            </a:r>
          </a:p>
        </p:txBody>
      </p:sp>
      <p:sp>
        <p:nvSpPr>
          <p:cNvPr id="2" name="TextBox 32">
            <a:extLst>
              <a:ext uri="{FF2B5EF4-FFF2-40B4-BE49-F238E27FC236}">
                <a16:creationId xmlns:a16="http://schemas.microsoft.com/office/drawing/2014/main" id="{ED0F2D22-75BE-E166-292D-E691C008C73A}"/>
              </a:ext>
            </a:extLst>
          </p:cNvPr>
          <p:cNvSpPr txBox="1">
            <a:spLocks noChangeArrowheads="1"/>
          </p:cNvSpPr>
          <p:nvPr/>
        </p:nvSpPr>
        <p:spPr bwMode="auto">
          <a:xfrm>
            <a:off x="6828239" y="1672270"/>
            <a:ext cx="37442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latin typeface="Montserrat ExtraBold" pitchFamily="2" charset="77"/>
                <a:ea typeface="Urbanist Black" pitchFamily="34" charset="0"/>
                <a:cs typeface="Poppins" pitchFamily="2" charset="77"/>
              </a:rPr>
              <a:t>Hill Visit </a:t>
            </a:r>
            <a:r>
              <a:rPr lang="en-US" altLang="en-US" sz="4000" b="1" dirty="0">
                <a:solidFill>
                  <a:srgbClr val="2C57FD"/>
                </a:solidFill>
                <a:latin typeface="Montserrat ExtraBold" pitchFamily="2" charset="77"/>
                <a:ea typeface="Urbanist Black" pitchFamily="34" charset="0"/>
                <a:cs typeface="Poppins" pitchFamily="2" charset="77"/>
              </a:rPr>
              <a:t>Tips</a:t>
            </a:r>
          </a:p>
        </p:txBody>
      </p:sp>
      <p:cxnSp>
        <p:nvCxnSpPr>
          <p:cNvPr id="4" name="Straight Connector 3">
            <a:extLst>
              <a:ext uri="{FF2B5EF4-FFF2-40B4-BE49-F238E27FC236}">
                <a16:creationId xmlns:a16="http://schemas.microsoft.com/office/drawing/2014/main" id="{3B1EED5E-BA77-7DDA-AD06-0C187104E619}"/>
              </a:ext>
            </a:extLst>
          </p:cNvPr>
          <p:cNvCxnSpPr>
            <a:cxnSpLocks/>
          </p:cNvCxnSpPr>
          <p:nvPr/>
        </p:nvCxnSpPr>
        <p:spPr>
          <a:xfrm>
            <a:off x="6727373" y="2380156"/>
            <a:ext cx="3744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62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extBox 9">
            <a:extLst>
              <a:ext uri="{FF2B5EF4-FFF2-40B4-BE49-F238E27FC236}">
                <a16:creationId xmlns:a16="http://schemas.microsoft.com/office/drawing/2014/main" id="{12CE3F7A-5AE4-A4AC-4D19-231D59C48288}"/>
              </a:ext>
            </a:extLst>
          </p:cNvPr>
          <p:cNvSpPr txBox="1">
            <a:spLocks noChangeArrowheads="1"/>
          </p:cNvSpPr>
          <p:nvPr/>
        </p:nvSpPr>
        <p:spPr bwMode="auto">
          <a:xfrm>
            <a:off x="5636340" y="2292604"/>
            <a:ext cx="61309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latin typeface="Montserrat ExtraBold" pitchFamily="2" charset="77"/>
                <a:ea typeface="Urbanist Black" pitchFamily="34" charset="0"/>
                <a:cs typeface="Poppins" pitchFamily="2" charset="77"/>
              </a:rPr>
              <a:t>Illinois Delegation </a:t>
            </a:r>
            <a:r>
              <a:rPr lang="en-US" altLang="en-US" sz="4000" b="1" dirty="0">
                <a:solidFill>
                  <a:srgbClr val="2C57FD"/>
                </a:solidFill>
                <a:latin typeface="Montserrat ExtraBold" pitchFamily="2" charset="77"/>
                <a:ea typeface="Urbanist Black" pitchFamily="34" charset="0"/>
                <a:cs typeface="Poppins" pitchFamily="2" charset="77"/>
              </a:rPr>
              <a:t>Pre-GAC Briefing</a:t>
            </a:r>
          </a:p>
        </p:txBody>
      </p:sp>
      <p:sp>
        <p:nvSpPr>
          <p:cNvPr id="34820" name="TextBox 12">
            <a:extLst>
              <a:ext uri="{FF2B5EF4-FFF2-40B4-BE49-F238E27FC236}">
                <a16:creationId xmlns:a16="http://schemas.microsoft.com/office/drawing/2014/main" id="{BEE6E6DD-863B-B1F2-BFD2-5488D52D5C6D}"/>
              </a:ext>
            </a:extLst>
          </p:cNvPr>
          <p:cNvSpPr txBox="1">
            <a:spLocks noChangeArrowheads="1"/>
          </p:cNvSpPr>
          <p:nvPr/>
        </p:nvSpPr>
        <p:spPr bwMode="auto">
          <a:xfrm>
            <a:off x="5725547" y="4045085"/>
            <a:ext cx="5099768" cy="78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D" altLang="en-US" sz="1600" dirty="0">
                <a:solidFill>
                  <a:srgbClr val="000000"/>
                </a:solidFill>
                <a:latin typeface="Montserrat" pitchFamily="2" charset="77"/>
              </a:rPr>
              <a:t>Wednesday, February 25, 2026</a:t>
            </a:r>
          </a:p>
          <a:p>
            <a:pPr eaLnBrk="1" hangingPunct="1">
              <a:lnSpc>
                <a:spcPct val="150000"/>
              </a:lnSpc>
            </a:pPr>
            <a:r>
              <a:rPr lang="en-ID" altLang="en-US" sz="1600" dirty="0">
                <a:solidFill>
                  <a:srgbClr val="000000"/>
                </a:solidFill>
                <a:latin typeface="Montserrat" pitchFamily="2" charset="77"/>
              </a:rPr>
              <a:t>2:00 P.M.</a:t>
            </a:r>
            <a:endParaRPr lang="en-US" altLang="en-US" sz="1600" dirty="0">
              <a:latin typeface="Montserrat" pitchFamily="2" charset="77"/>
            </a:endParaRPr>
          </a:p>
        </p:txBody>
      </p:sp>
      <p:cxnSp>
        <p:nvCxnSpPr>
          <p:cNvPr id="34" name="Straight Connector 33">
            <a:extLst>
              <a:ext uri="{FF2B5EF4-FFF2-40B4-BE49-F238E27FC236}">
                <a16:creationId xmlns:a16="http://schemas.microsoft.com/office/drawing/2014/main" id="{6B5FDC45-143B-6733-AFB2-586FC2BCFBFA}"/>
              </a:ext>
            </a:extLst>
          </p:cNvPr>
          <p:cNvCxnSpPr/>
          <p:nvPr/>
        </p:nvCxnSpPr>
        <p:spPr>
          <a:xfrm>
            <a:off x="5725547" y="3757080"/>
            <a:ext cx="520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7E430AE-A698-3009-B4AD-5B9E0C119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76" y="1452588"/>
            <a:ext cx="4346574" cy="434657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4F5C4ED7-652B-81A8-0ECC-E603B4C754DB}"/>
            </a:ext>
          </a:extLst>
        </p:cNvPr>
        <p:cNvGrpSpPr/>
        <p:nvPr/>
      </p:nvGrpSpPr>
      <p:grpSpPr>
        <a:xfrm>
          <a:off x="0" y="0"/>
          <a:ext cx="0" cy="0"/>
          <a:chOff x="0" y="0"/>
          <a:chExt cx="0" cy="0"/>
        </a:xfrm>
      </p:grpSpPr>
      <p:sp>
        <p:nvSpPr>
          <p:cNvPr id="48143" name="TextBox 38">
            <a:extLst>
              <a:ext uri="{FF2B5EF4-FFF2-40B4-BE49-F238E27FC236}">
                <a16:creationId xmlns:a16="http://schemas.microsoft.com/office/drawing/2014/main" id="{120EE83F-31A5-0633-0141-6C3779B4173A}"/>
              </a:ext>
            </a:extLst>
          </p:cNvPr>
          <p:cNvSpPr txBox="1">
            <a:spLocks noChangeArrowheads="1"/>
          </p:cNvSpPr>
          <p:nvPr/>
        </p:nvSpPr>
        <p:spPr bwMode="auto">
          <a:xfrm>
            <a:off x="4843463" y="753331"/>
            <a:ext cx="6533696" cy="5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Share how your members are impacted</a:t>
            </a:r>
          </a:p>
          <a:p>
            <a:pPr>
              <a:lnSpc>
                <a:spcPct val="150000"/>
              </a:lnSpc>
            </a:pPr>
            <a:endParaRPr lang="en-US" altLang="en-US" sz="1050" dirty="0">
              <a:solidFill>
                <a:srgbClr val="000000"/>
              </a:solidFill>
              <a:latin typeface="Montserrat" pitchFamily="2" charset="77"/>
            </a:endParaRPr>
          </a:p>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Payments &amp; data security</a:t>
            </a:r>
          </a:p>
          <a:p>
            <a:pPr marL="1028700" lvl="1">
              <a:lnSpc>
                <a:spcPct val="150000"/>
              </a:lnSpc>
              <a:buFont typeface="Arial" panose="020B0604020202020204" pitchFamily="34" charset="0"/>
              <a:buChar char="•"/>
            </a:pPr>
            <a:r>
              <a:rPr lang="en-US" altLang="en-US" sz="1400" dirty="0">
                <a:solidFill>
                  <a:srgbClr val="000000"/>
                </a:solidFill>
                <a:latin typeface="Montserrat" pitchFamily="2" charset="77"/>
              </a:rPr>
              <a:t>How has your credit union been impacted by data breaches?  Cost estimates?</a:t>
            </a:r>
          </a:p>
          <a:p>
            <a:pPr lvl="1" indent="0">
              <a:lnSpc>
                <a:spcPct val="150000"/>
              </a:lnSpc>
            </a:pPr>
            <a:endParaRPr lang="en-US" altLang="en-US" sz="1050" dirty="0">
              <a:solidFill>
                <a:srgbClr val="000000"/>
              </a:solidFill>
              <a:latin typeface="Montserrat" pitchFamily="2" charset="77"/>
            </a:endParaRPr>
          </a:p>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Impact of potential credit card interchange regulations to your credit union</a:t>
            </a:r>
          </a:p>
          <a:p>
            <a:pPr>
              <a:lnSpc>
                <a:spcPct val="150000"/>
              </a:lnSpc>
            </a:pPr>
            <a:endParaRPr lang="en-US" altLang="en-US" sz="1050" dirty="0">
              <a:solidFill>
                <a:srgbClr val="000000"/>
              </a:solidFill>
              <a:latin typeface="Montserrat" pitchFamily="2" charset="77"/>
            </a:endParaRPr>
          </a:p>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Examples of how your credit union serves the community &amp; provides financial wellness</a:t>
            </a:r>
          </a:p>
          <a:p>
            <a:pPr>
              <a:lnSpc>
                <a:spcPct val="150000"/>
              </a:lnSpc>
            </a:pPr>
            <a:endParaRPr lang="en-US" altLang="en-US" sz="1050" dirty="0">
              <a:solidFill>
                <a:srgbClr val="000000"/>
              </a:solidFill>
              <a:latin typeface="Montserrat" pitchFamily="2" charset="77"/>
            </a:endParaRPr>
          </a:p>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Take photos of your meeting and share with ICUL for social.</a:t>
            </a:r>
          </a:p>
          <a:p>
            <a:pPr marL="285750" indent="-285750">
              <a:lnSpc>
                <a:spcPct val="150000"/>
              </a:lnSpc>
              <a:buFont typeface="Arial" panose="020B0604020202020204" pitchFamily="34" charset="0"/>
              <a:buChar char="•"/>
            </a:pPr>
            <a:r>
              <a:rPr lang="en-US" altLang="en-US" sz="1600" dirty="0">
                <a:solidFill>
                  <a:srgbClr val="000000"/>
                </a:solidFill>
                <a:latin typeface="Montserrat" pitchFamily="2" charset="77"/>
              </a:rPr>
              <a:t>Send thank you </a:t>
            </a:r>
          </a:p>
          <a:p>
            <a:pPr marL="1028700" lvl="1">
              <a:lnSpc>
                <a:spcPct val="150000"/>
              </a:lnSpc>
              <a:buFont typeface="Arial" panose="020B0604020202020204" pitchFamily="34" charset="0"/>
              <a:buChar char="•"/>
            </a:pPr>
            <a:r>
              <a:rPr lang="en-US" altLang="en-US" sz="1400" dirty="0">
                <a:solidFill>
                  <a:srgbClr val="000000"/>
                </a:solidFill>
                <a:latin typeface="Montserrat" pitchFamily="2" charset="77"/>
              </a:rPr>
              <a:t>pick up business cards in congressional offices to obtain email addresses </a:t>
            </a:r>
          </a:p>
        </p:txBody>
      </p:sp>
      <p:sp>
        <p:nvSpPr>
          <p:cNvPr id="2" name="TextBox 32">
            <a:extLst>
              <a:ext uri="{FF2B5EF4-FFF2-40B4-BE49-F238E27FC236}">
                <a16:creationId xmlns:a16="http://schemas.microsoft.com/office/drawing/2014/main" id="{BD1D1334-4331-7154-2D36-CD7E89DED97E}"/>
              </a:ext>
            </a:extLst>
          </p:cNvPr>
          <p:cNvSpPr txBox="1">
            <a:spLocks noChangeArrowheads="1"/>
          </p:cNvSpPr>
          <p:nvPr/>
        </p:nvSpPr>
        <p:spPr bwMode="auto">
          <a:xfrm>
            <a:off x="220611" y="2902355"/>
            <a:ext cx="37442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latin typeface="Montserrat ExtraBold" pitchFamily="2" charset="77"/>
                <a:ea typeface="Urbanist Black" pitchFamily="34" charset="0"/>
                <a:cs typeface="Poppins" pitchFamily="2" charset="77"/>
              </a:rPr>
              <a:t>Hill Visit </a:t>
            </a:r>
            <a:r>
              <a:rPr lang="en-US" altLang="en-US" sz="4000" b="1" dirty="0">
                <a:solidFill>
                  <a:srgbClr val="2C57FD"/>
                </a:solidFill>
                <a:latin typeface="Montserrat ExtraBold" pitchFamily="2" charset="77"/>
                <a:ea typeface="Urbanist Black" pitchFamily="34" charset="0"/>
                <a:cs typeface="Poppins" pitchFamily="2" charset="77"/>
              </a:rPr>
              <a:t>Tips</a:t>
            </a:r>
          </a:p>
        </p:txBody>
      </p:sp>
      <p:cxnSp>
        <p:nvCxnSpPr>
          <p:cNvPr id="4" name="Straight Connector 3">
            <a:extLst>
              <a:ext uri="{FF2B5EF4-FFF2-40B4-BE49-F238E27FC236}">
                <a16:creationId xmlns:a16="http://schemas.microsoft.com/office/drawing/2014/main" id="{DBB38760-45D4-0F15-AD38-D0BCAA086D09}"/>
              </a:ext>
            </a:extLst>
          </p:cNvPr>
          <p:cNvCxnSpPr>
            <a:cxnSpLocks/>
          </p:cNvCxnSpPr>
          <p:nvPr/>
        </p:nvCxnSpPr>
        <p:spPr>
          <a:xfrm>
            <a:off x="337459" y="3610241"/>
            <a:ext cx="3744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4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B316FB59-9A80-8333-E1DA-2F3CA4BA2CE0}"/>
            </a:ext>
          </a:extLst>
        </p:cNvPr>
        <p:cNvGrpSpPr/>
        <p:nvPr/>
      </p:nvGrpSpPr>
      <p:grpSpPr>
        <a:xfrm>
          <a:off x="0" y="0"/>
          <a:ext cx="0" cy="0"/>
          <a:chOff x="0" y="0"/>
          <a:chExt cx="0" cy="0"/>
        </a:xfrm>
      </p:grpSpPr>
      <p:sp>
        <p:nvSpPr>
          <p:cNvPr id="35844" name="TextBox 14">
            <a:extLst>
              <a:ext uri="{FF2B5EF4-FFF2-40B4-BE49-F238E27FC236}">
                <a16:creationId xmlns:a16="http://schemas.microsoft.com/office/drawing/2014/main" id="{B7FDAFCE-EE60-53D9-0B1D-2F2B1340BFE2}"/>
              </a:ext>
            </a:extLst>
          </p:cNvPr>
          <p:cNvSpPr txBox="1">
            <a:spLocks noChangeArrowheads="1"/>
          </p:cNvSpPr>
          <p:nvPr/>
        </p:nvSpPr>
        <p:spPr bwMode="auto">
          <a:xfrm>
            <a:off x="311607" y="2636610"/>
            <a:ext cx="520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2C57FD"/>
                </a:solidFill>
                <a:latin typeface="Montserrat ExtraBold" pitchFamily="2" charset="77"/>
                <a:ea typeface="Urbanist Black" pitchFamily="34" charset="0"/>
                <a:cs typeface="Poppins" pitchFamily="2" charset="77"/>
              </a:rPr>
              <a:t>Hike The Hill Day!</a:t>
            </a:r>
          </a:p>
        </p:txBody>
      </p:sp>
      <p:cxnSp>
        <p:nvCxnSpPr>
          <p:cNvPr id="24" name="Straight Connector 23">
            <a:extLst>
              <a:ext uri="{FF2B5EF4-FFF2-40B4-BE49-F238E27FC236}">
                <a16:creationId xmlns:a16="http://schemas.microsoft.com/office/drawing/2014/main" id="{1E321556-D72A-3958-A6AD-5388AE7CB8F0}"/>
              </a:ext>
            </a:extLst>
          </p:cNvPr>
          <p:cNvCxnSpPr/>
          <p:nvPr/>
        </p:nvCxnSpPr>
        <p:spPr>
          <a:xfrm>
            <a:off x="311607" y="3372530"/>
            <a:ext cx="520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38">
            <a:extLst>
              <a:ext uri="{FF2B5EF4-FFF2-40B4-BE49-F238E27FC236}">
                <a16:creationId xmlns:a16="http://schemas.microsoft.com/office/drawing/2014/main" id="{976EFADC-2CE9-69C7-3A2B-F194B9A84EA1}"/>
              </a:ext>
            </a:extLst>
          </p:cNvPr>
          <p:cNvSpPr txBox="1">
            <a:spLocks noChangeArrowheads="1"/>
          </p:cNvSpPr>
          <p:nvPr/>
        </p:nvSpPr>
        <p:spPr bwMode="auto">
          <a:xfrm>
            <a:off x="5518607" y="1122407"/>
            <a:ext cx="5660571" cy="461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eaLnBrk="1" hangingPunct="1">
              <a:lnSpc>
                <a:spcPct val="150000"/>
              </a:lnSpc>
              <a:buFont typeface="Arial" panose="020B0604020202020204" pitchFamily="34" charset="0"/>
              <a:buChar char="•"/>
            </a:pPr>
            <a:r>
              <a:rPr lang="en-US" altLang="en-US" dirty="0">
                <a:latin typeface="Montserrat" pitchFamily="2" charset="77"/>
              </a:rPr>
              <a:t>Items to Bring</a:t>
            </a:r>
          </a:p>
          <a:p>
            <a:pPr marL="1028700" lvl="1">
              <a:lnSpc>
                <a:spcPct val="150000"/>
              </a:lnSpc>
              <a:buFont typeface="Arial" panose="020B0604020202020204" pitchFamily="34" charset="0"/>
              <a:buChar char="•"/>
            </a:pPr>
            <a:r>
              <a:rPr lang="en-US" altLang="en-US" dirty="0">
                <a:latin typeface="Montserrat" pitchFamily="2" charset="77"/>
              </a:rPr>
              <a:t>Business cards</a:t>
            </a:r>
          </a:p>
          <a:p>
            <a:pPr marL="1028700" lvl="1">
              <a:lnSpc>
                <a:spcPct val="150000"/>
              </a:lnSpc>
              <a:buFont typeface="Arial" panose="020B0604020202020204" pitchFamily="34" charset="0"/>
              <a:buChar char="•"/>
            </a:pPr>
            <a:r>
              <a:rPr lang="en-US" altLang="en-US" dirty="0">
                <a:latin typeface="Montserrat" pitchFamily="2" charset="77"/>
              </a:rPr>
              <a:t>Annual report or information about your credit union</a:t>
            </a:r>
          </a:p>
          <a:p>
            <a:pPr marL="1028700" lvl="1">
              <a:lnSpc>
                <a:spcPct val="150000"/>
              </a:lnSpc>
              <a:buFont typeface="Arial" panose="020B0604020202020204" pitchFamily="34" charset="0"/>
              <a:buChar char="•"/>
            </a:pPr>
            <a:r>
              <a:rPr lang="en-US" altLang="en-US" dirty="0">
                <a:latin typeface="Montserrat" pitchFamily="2" charset="77"/>
              </a:rPr>
              <a:t>Examples of the cost of data breach/regulatory burden</a:t>
            </a:r>
          </a:p>
          <a:p>
            <a:pPr marL="1028700" lvl="1">
              <a:lnSpc>
                <a:spcPct val="150000"/>
              </a:lnSpc>
              <a:buFont typeface="Arial" panose="020B0604020202020204" pitchFamily="34" charset="0"/>
              <a:buChar char="•"/>
            </a:pPr>
            <a:r>
              <a:rPr lang="en-US" altLang="en-US" dirty="0">
                <a:latin typeface="Montserrat" pitchFamily="2" charset="77"/>
              </a:rPr>
              <a:t>Examples of your credit union serving the community</a:t>
            </a:r>
          </a:p>
          <a:p>
            <a:pPr marL="285750" indent="-285750" eaLnBrk="1" hangingPunct="1">
              <a:lnSpc>
                <a:spcPct val="150000"/>
              </a:lnSpc>
              <a:buFont typeface="Arial" panose="020B0604020202020204" pitchFamily="34" charset="0"/>
              <a:buChar char="•"/>
            </a:pPr>
            <a:r>
              <a:rPr lang="en-US" altLang="en-US" dirty="0">
                <a:latin typeface="Montserrat" pitchFamily="2" charset="77"/>
              </a:rPr>
              <a:t>Hill visit debrief in hospitality suite upon completion</a:t>
            </a:r>
          </a:p>
          <a:p>
            <a:pPr marL="285750" indent="-285750" eaLnBrk="1" hangingPunct="1">
              <a:lnSpc>
                <a:spcPct val="150000"/>
              </a:lnSpc>
              <a:buFont typeface="Arial" panose="020B0604020202020204" pitchFamily="34" charset="0"/>
              <a:buChar char="•"/>
            </a:pPr>
            <a:r>
              <a:rPr lang="en-US" altLang="en-US" dirty="0">
                <a:latin typeface="Montserrat" pitchFamily="2" charset="77"/>
              </a:rPr>
              <a:t>Sponsored by ASI/ESI</a:t>
            </a:r>
          </a:p>
        </p:txBody>
      </p:sp>
    </p:spTree>
    <p:extLst>
      <p:ext uri="{BB962C8B-B14F-4D97-AF65-F5344CB8AC3E}">
        <p14:creationId xmlns:p14="http://schemas.microsoft.com/office/powerpoint/2010/main" val="39857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84184"/>
            <a:lum/>
          </a:blip>
          <a:srcRect/>
          <a:stretch>
            <a:fillRect/>
          </a:stretch>
        </a:blipFill>
        <a:effectLst/>
      </p:bgPr>
    </p:bg>
    <p:spTree>
      <p:nvGrpSpPr>
        <p:cNvPr id="1" name="">
          <a:extLst>
            <a:ext uri="{FF2B5EF4-FFF2-40B4-BE49-F238E27FC236}">
              <a16:creationId xmlns:a16="http://schemas.microsoft.com/office/drawing/2014/main" id="{3F0754D2-E057-164A-BC53-81A39A71EA8F}"/>
            </a:ext>
          </a:extLst>
        </p:cNvPr>
        <p:cNvGrpSpPr/>
        <p:nvPr/>
      </p:nvGrpSpPr>
      <p:grpSpPr>
        <a:xfrm>
          <a:off x="0" y="0"/>
          <a:ext cx="0" cy="0"/>
          <a:chOff x="0" y="0"/>
          <a:chExt cx="0" cy="0"/>
        </a:xfrm>
      </p:grpSpPr>
      <p:sp>
        <p:nvSpPr>
          <p:cNvPr id="33797" name="TextBox 9">
            <a:extLst>
              <a:ext uri="{FF2B5EF4-FFF2-40B4-BE49-F238E27FC236}">
                <a16:creationId xmlns:a16="http://schemas.microsoft.com/office/drawing/2014/main" id="{19B2C883-D024-8307-48BA-CCBFCAE67645}"/>
              </a:ext>
            </a:extLst>
          </p:cNvPr>
          <p:cNvSpPr txBox="1">
            <a:spLocks noChangeArrowheads="1"/>
          </p:cNvSpPr>
          <p:nvPr/>
        </p:nvSpPr>
        <p:spPr bwMode="auto">
          <a:xfrm>
            <a:off x="708665" y="2098419"/>
            <a:ext cx="1077467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600" b="1" dirty="0">
                <a:latin typeface="Montserrat ExtraBold" pitchFamily="2" charset="77"/>
                <a:ea typeface="Urbanist Black" pitchFamily="34" charset="0"/>
                <a:cs typeface="Poppins" pitchFamily="2" charset="77"/>
              </a:rPr>
              <a:t>Abby’s Cell Phone</a:t>
            </a:r>
          </a:p>
        </p:txBody>
      </p:sp>
      <p:cxnSp>
        <p:nvCxnSpPr>
          <p:cNvPr id="21" name="Straight Connector 20">
            <a:extLst>
              <a:ext uri="{FF2B5EF4-FFF2-40B4-BE49-F238E27FC236}">
                <a16:creationId xmlns:a16="http://schemas.microsoft.com/office/drawing/2014/main" id="{D5DFC4CF-B8A8-858F-0D2D-FABDA73D6AD7}"/>
              </a:ext>
            </a:extLst>
          </p:cNvPr>
          <p:cNvCxnSpPr>
            <a:cxnSpLocks/>
          </p:cNvCxnSpPr>
          <p:nvPr/>
        </p:nvCxnSpPr>
        <p:spPr>
          <a:xfrm>
            <a:off x="657225" y="5472113"/>
            <a:ext cx="108839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9">
            <a:extLst>
              <a:ext uri="{FF2B5EF4-FFF2-40B4-BE49-F238E27FC236}">
                <a16:creationId xmlns:a16="http://schemas.microsoft.com/office/drawing/2014/main" id="{964C0213-D938-C21D-AC77-94C71AF57899}"/>
              </a:ext>
            </a:extLst>
          </p:cNvPr>
          <p:cNvSpPr txBox="1">
            <a:spLocks noChangeArrowheads="1"/>
          </p:cNvSpPr>
          <p:nvPr/>
        </p:nvSpPr>
        <p:spPr bwMode="auto">
          <a:xfrm>
            <a:off x="708665" y="3231268"/>
            <a:ext cx="1077467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600" dirty="0">
                <a:solidFill>
                  <a:srgbClr val="2C57FD"/>
                </a:solidFill>
                <a:latin typeface="Montserrat Medium" panose="00000600000000000000" pitchFamily="50" charset="0"/>
                <a:ea typeface="Urbanist Black" pitchFamily="34" charset="0"/>
                <a:cs typeface="Poppins" pitchFamily="2" charset="77"/>
              </a:rPr>
              <a:t>630-352-9562</a:t>
            </a:r>
          </a:p>
        </p:txBody>
      </p:sp>
    </p:spTree>
    <p:extLst>
      <p:ext uri="{BB962C8B-B14F-4D97-AF65-F5344CB8AC3E}">
        <p14:creationId xmlns:p14="http://schemas.microsoft.com/office/powerpoint/2010/main" val="407180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22528-DFF6-02CD-2DA3-3C0C6898DB1A}"/>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E75602F3-475B-E65E-7887-0715AF665868}"/>
              </a:ext>
            </a:extLst>
          </p:cNvPr>
          <p:cNvSpPr txBox="1"/>
          <p:nvPr/>
        </p:nvSpPr>
        <p:spPr>
          <a:xfrm>
            <a:off x="65711" y="2151727"/>
            <a:ext cx="12060578" cy="2554545"/>
          </a:xfrm>
          <a:prstGeom prst="rect">
            <a:avLst/>
          </a:prstGeom>
          <a:noFill/>
        </p:spPr>
        <p:txBody>
          <a:bodyPr wrap="square">
            <a:spAutoFit/>
          </a:bodyPr>
          <a:lstStyle/>
          <a:p>
            <a:pPr algn="ctr" eaLnBrk="1" fontAlgn="auto" hangingPunct="1">
              <a:spcBef>
                <a:spcPts val="0"/>
              </a:spcBef>
              <a:spcAft>
                <a:spcPts val="0"/>
              </a:spcAft>
              <a:defRPr/>
            </a:pPr>
            <a:r>
              <a:rPr lang="en-US" sz="8000" b="1" dirty="0">
                <a:solidFill>
                  <a:schemeClr val="bg2">
                    <a:lumMod val="10000"/>
                  </a:schemeClr>
                </a:solidFill>
                <a:latin typeface="Montserrat" pitchFamily="2" charset="77"/>
                <a:ea typeface="Roboto Flex" panose="02000000000000000000" pitchFamily="2" charset="0"/>
                <a:cs typeface="Poppins" pitchFamily="2" charset="77"/>
              </a:rPr>
              <a:t>State Interchange Update</a:t>
            </a:r>
          </a:p>
        </p:txBody>
      </p:sp>
      <p:cxnSp>
        <p:nvCxnSpPr>
          <p:cNvPr id="2" name="Straight Connector 1">
            <a:extLst>
              <a:ext uri="{FF2B5EF4-FFF2-40B4-BE49-F238E27FC236}">
                <a16:creationId xmlns:a16="http://schemas.microsoft.com/office/drawing/2014/main" id="{12282EC1-3718-7189-BB7C-7CA337D53142}"/>
              </a:ext>
            </a:extLst>
          </p:cNvPr>
          <p:cNvCxnSpPr>
            <a:cxnSpLocks/>
          </p:cNvCxnSpPr>
          <p:nvPr/>
        </p:nvCxnSpPr>
        <p:spPr>
          <a:xfrm>
            <a:off x="657225" y="5472113"/>
            <a:ext cx="108839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89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65EA-8BD4-2622-578E-B8FE5320CB9A}"/>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E5EEC378-1FCE-685D-82C3-B8C0BF3C8B3A}"/>
              </a:ext>
            </a:extLst>
          </p:cNvPr>
          <p:cNvSpPr txBox="1"/>
          <p:nvPr/>
        </p:nvSpPr>
        <p:spPr>
          <a:xfrm>
            <a:off x="774474" y="2105561"/>
            <a:ext cx="6181498" cy="1323439"/>
          </a:xfrm>
          <a:prstGeom prst="rect">
            <a:avLst/>
          </a:prstGeom>
          <a:noFill/>
        </p:spPr>
        <p:txBody>
          <a:bodyPr wrap="square">
            <a:spAutoFit/>
          </a:bodyPr>
          <a:lstStyle/>
          <a:p>
            <a:pPr algn="ctr" eaLnBrk="1" fontAlgn="auto" hangingPunct="1">
              <a:spcBef>
                <a:spcPts val="0"/>
              </a:spcBef>
              <a:spcAft>
                <a:spcPts val="0"/>
              </a:spcAft>
              <a:defRPr/>
            </a:pPr>
            <a:r>
              <a:rPr lang="en-US" sz="8000" b="1" dirty="0">
                <a:solidFill>
                  <a:schemeClr val="bg2">
                    <a:lumMod val="10000"/>
                  </a:schemeClr>
                </a:solidFill>
                <a:latin typeface="Montserrat" pitchFamily="2" charset="77"/>
                <a:ea typeface="Roboto Flex" panose="02000000000000000000" pitchFamily="2" charset="0"/>
                <a:cs typeface="Poppins" pitchFamily="2" charset="77"/>
              </a:rPr>
              <a:t>Questions?</a:t>
            </a:r>
          </a:p>
        </p:txBody>
      </p:sp>
      <p:sp>
        <p:nvSpPr>
          <p:cNvPr id="66580" name="TextBox 34">
            <a:extLst>
              <a:ext uri="{FF2B5EF4-FFF2-40B4-BE49-F238E27FC236}">
                <a16:creationId xmlns:a16="http://schemas.microsoft.com/office/drawing/2014/main" id="{E964D21E-DB3B-4135-39A8-2E94E2C15E86}"/>
              </a:ext>
            </a:extLst>
          </p:cNvPr>
          <p:cNvSpPr txBox="1">
            <a:spLocks noChangeArrowheads="1"/>
          </p:cNvSpPr>
          <p:nvPr/>
        </p:nvSpPr>
        <p:spPr bwMode="auto">
          <a:xfrm>
            <a:off x="774474" y="3429000"/>
            <a:ext cx="93367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0" b="1" dirty="0">
                <a:solidFill>
                  <a:srgbClr val="2C57FD"/>
                </a:solidFill>
                <a:latin typeface="Montserrat" pitchFamily="2" charset="77"/>
                <a:ea typeface="Roboto Flex" pitchFamily="2" charset="0"/>
                <a:cs typeface="Poppins" pitchFamily="2" charset="77"/>
              </a:rPr>
              <a:t>Have a safe trip to DC!</a:t>
            </a:r>
          </a:p>
        </p:txBody>
      </p:sp>
      <p:cxnSp>
        <p:nvCxnSpPr>
          <p:cNvPr id="2" name="Straight Connector 1">
            <a:extLst>
              <a:ext uri="{FF2B5EF4-FFF2-40B4-BE49-F238E27FC236}">
                <a16:creationId xmlns:a16="http://schemas.microsoft.com/office/drawing/2014/main" id="{D3DC71A9-8157-69BF-F1E4-A36FCBA532D6}"/>
              </a:ext>
            </a:extLst>
          </p:cNvPr>
          <p:cNvCxnSpPr>
            <a:cxnSpLocks/>
          </p:cNvCxnSpPr>
          <p:nvPr/>
        </p:nvCxnSpPr>
        <p:spPr>
          <a:xfrm>
            <a:off x="657225" y="5472113"/>
            <a:ext cx="108839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438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1AD2F09D-3E1D-F6D4-41A0-539230376E42}"/>
            </a:ext>
          </a:extLst>
        </p:cNvPr>
        <p:cNvGrpSpPr/>
        <p:nvPr/>
      </p:nvGrpSpPr>
      <p:grpSpPr>
        <a:xfrm>
          <a:off x="0" y="0"/>
          <a:ext cx="0" cy="0"/>
          <a:chOff x="0" y="0"/>
          <a:chExt cx="0" cy="0"/>
        </a:xfrm>
      </p:grpSpPr>
      <p:sp>
        <p:nvSpPr>
          <p:cNvPr id="34818" name="TextBox 9">
            <a:extLst>
              <a:ext uri="{FF2B5EF4-FFF2-40B4-BE49-F238E27FC236}">
                <a16:creationId xmlns:a16="http://schemas.microsoft.com/office/drawing/2014/main" id="{94DF5643-CC24-5222-08B8-99C892262331}"/>
              </a:ext>
            </a:extLst>
          </p:cNvPr>
          <p:cNvSpPr txBox="1">
            <a:spLocks noChangeArrowheads="1"/>
          </p:cNvSpPr>
          <p:nvPr/>
        </p:nvSpPr>
        <p:spPr bwMode="auto">
          <a:xfrm>
            <a:off x="5410199" y="1659065"/>
            <a:ext cx="6130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latin typeface="Montserrat ExtraBold" pitchFamily="2" charset="77"/>
                <a:ea typeface="Urbanist Black" pitchFamily="34" charset="0"/>
                <a:cs typeface="Poppins" pitchFamily="2" charset="77"/>
              </a:rPr>
              <a:t>Today’s </a:t>
            </a:r>
            <a:r>
              <a:rPr lang="en-US" altLang="en-US" sz="4000" b="1" dirty="0">
                <a:solidFill>
                  <a:srgbClr val="2C57FD"/>
                </a:solidFill>
                <a:latin typeface="Montserrat ExtraBold" pitchFamily="2" charset="77"/>
                <a:ea typeface="Urbanist Black" pitchFamily="34" charset="0"/>
                <a:cs typeface="Poppins" pitchFamily="2" charset="77"/>
              </a:rPr>
              <a:t>Agenda</a:t>
            </a:r>
          </a:p>
        </p:txBody>
      </p:sp>
      <p:sp>
        <p:nvSpPr>
          <p:cNvPr id="34820" name="TextBox 12">
            <a:extLst>
              <a:ext uri="{FF2B5EF4-FFF2-40B4-BE49-F238E27FC236}">
                <a16:creationId xmlns:a16="http://schemas.microsoft.com/office/drawing/2014/main" id="{B91EB16D-BAE4-EB9E-7C34-A509F73A8741}"/>
              </a:ext>
            </a:extLst>
          </p:cNvPr>
          <p:cNvSpPr txBox="1">
            <a:spLocks noChangeArrowheads="1"/>
          </p:cNvSpPr>
          <p:nvPr/>
        </p:nvSpPr>
        <p:spPr bwMode="auto">
          <a:xfrm>
            <a:off x="5410199" y="2713455"/>
            <a:ext cx="5899355" cy="263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lnSpc>
                <a:spcPct val="150000"/>
              </a:lnSpc>
              <a:buFont typeface="+mj-lt"/>
              <a:buAutoNum type="arabicPeriod"/>
            </a:pPr>
            <a:r>
              <a:rPr lang="en-ID" altLang="en-US" sz="1600" b="1" dirty="0">
                <a:solidFill>
                  <a:srgbClr val="000000"/>
                </a:solidFill>
                <a:latin typeface="Montserrat" pitchFamily="2" charset="77"/>
              </a:rPr>
              <a:t>Introductory Remarks</a:t>
            </a:r>
            <a:r>
              <a:rPr lang="en-ID" altLang="en-US" sz="1600" dirty="0">
                <a:solidFill>
                  <a:srgbClr val="000000"/>
                </a:solidFill>
                <a:latin typeface="Montserrat" pitchFamily="2" charset="77"/>
              </a:rPr>
              <a:t> – Libby Calderone</a:t>
            </a:r>
          </a:p>
          <a:p>
            <a:pPr marL="342900" indent="-342900" eaLnBrk="1" hangingPunct="1">
              <a:lnSpc>
                <a:spcPct val="150000"/>
              </a:lnSpc>
              <a:buFont typeface="+mj-lt"/>
              <a:buAutoNum type="arabicPeriod"/>
            </a:pPr>
            <a:r>
              <a:rPr lang="en-ID" altLang="en-US" sz="1600" b="1" dirty="0">
                <a:solidFill>
                  <a:srgbClr val="000000"/>
                </a:solidFill>
                <a:latin typeface="Montserrat" pitchFamily="2" charset="77"/>
              </a:rPr>
              <a:t>Conference Logistics </a:t>
            </a:r>
            <a:r>
              <a:rPr lang="en-ID" altLang="en-US" sz="1600" dirty="0">
                <a:solidFill>
                  <a:srgbClr val="000000"/>
                </a:solidFill>
                <a:latin typeface="Montserrat" pitchFamily="2" charset="77"/>
              </a:rPr>
              <a:t>– Abby Walsh</a:t>
            </a:r>
          </a:p>
          <a:p>
            <a:pPr marL="342900" indent="-342900" eaLnBrk="1" hangingPunct="1">
              <a:lnSpc>
                <a:spcPct val="150000"/>
              </a:lnSpc>
              <a:buFont typeface="+mj-lt"/>
              <a:buAutoNum type="arabicPeriod"/>
            </a:pPr>
            <a:r>
              <a:rPr lang="en-ID" altLang="en-US" sz="1600" b="1" dirty="0">
                <a:solidFill>
                  <a:srgbClr val="000000"/>
                </a:solidFill>
                <a:latin typeface="Montserrat" pitchFamily="2" charset="77"/>
              </a:rPr>
              <a:t>Credit Union Legislative &amp; Regulatory Priorities </a:t>
            </a:r>
            <a:r>
              <a:rPr lang="en-ID" altLang="en-US" sz="1600" dirty="0">
                <a:solidFill>
                  <a:srgbClr val="000000"/>
                </a:solidFill>
                <a:latin typeface="Montserrat" pitchFamily="2" charset="77"/>
              </a:rPr>
              <a:t>– Patrick Smith and Brad Thaler</a:t>
            </a:r>
          </a:p>
          <a:p>
            <a:pPr marL="342900" indent="-342900" eaLnBrk="1" hangingPunct="1">
              <a:lnSpc>
                <a:spcPct val="150000"/>
              </a:lnSpc>
              <a:buFont typeface="+mj-lt"/>
              <a:buAutoNum type="arabicPeriod"/>
            </a:pPr>
            <a:r>
              <a:rPr lang="en-ID" altLang="en-US" sz="1600" b="1" dirty="0">
                <a:solidFill>
                  <a:srgbClr val="000000"/>
                </a:solidFill>
                <a:latin typeface="Montserrat" pitchFamily="2" charset="77"/>
              </a:rPr>
              <a:t>NCUA/CFPB Issues </a:t>
            </a:r>
            <a:r>
              <a:rPr lang="en-ID" altLang="en-US" sz="1600" dirty="0">
                <a:solidFill>
                  <a:srgbClr val="000000"/>
                </a:solidFill>
                <a:latin typeface="Montserrat" pitchFamily="2" charset="77"/>
              </a:rPr>
              <a:t>– Patrick Smith</a:t>
            </a:r>
          </a:p>
          <a:p>
            <a:pPr marL="342900" indent="-342900" eaLnBrk="1" hangingPunct="1">
              <a:lnSpc>
                <a:spcPct val="150000"/>
              </a:lnSpc>
              <a:buFont typeface="+mj-lt"/>
              <a:buAutoNum type="arabicPeriod"/>
            </a:pPr>
            <a:r>
              <a:rPr lang="en-ID" altLang="en-US" sz="1600" b="1" dirty="0">
                <a:solidFill>
                  <a:srgbClr val="000000"/>
                </a:solidFill>
                <a:latin typeface="Montserrat" pitchFamily="2" charset="77"/>
              </a:rPr>
              <a:t>State Interchange Update </a:t>
            </a:r>
            <a:r>
              <a:rPr lang="en-ID" altLang="en-US" sz="1600" dirty="0">
                <a:solidFill>
                  <a:srgbClr val="000000"/>
                </a:solidFill>
                <a:latin typeface="Montserrat" pitchFamily="2" charset="77"/>
              </a:rPr>
              <a:t>– Ashley Sharp</a:t>
            </a:r>
          </a:p>
          <a:p>
            <a:pPr marL="342900" indent="-342900" eaLnBrk="1" hangingPunct="1">
              <a:lnSpc>
                <a:spcPct val="150000"/>
              </a:lnSpc>
              <a:buFont typeface="+mj-lt"/>
              <a:buAutoNum type="arabicPeriod"/>
            </a:pPr>
            <a:r>
              <a:rPr lang="en-ID" altLang="en-US" sz="1600" b="1" dirty="0">
                <a:solidFill>
                  <a:srgbClr val="000000"/>
                </a:solidFill>
                <a:latin typeface="Montserrat" pitchFamily="2" charset="77"/>
              </a:rPr>
              <a:t>Questions?</a:t>
            </a:r>
            <a:endParaRPr lang="en-US" altLang="en-US" sz="1600" b="1" dirty="0">
              <a:latin typeface="Montserrat" pitchFamily="2" charset="77"/>
            </a:endParaRPr>
          </a:p>
        </p:txBody>
      </p:sp>
      <p:cxnSp>
        <p:nvCxnSpPr>
          <p:cNvPr id="34" name="Straight Connector 33">
            <a:extLst>
              <a:ext uri="{FF2B5EF4-FFF2-40B4-BE49-F238E27FC236}">
                <a16:creationId xmlns:a16="http://schemas.microsoft.com/office/drawing/2014/main" id="{A084F759-682A-45F4-2F70-835340EBA0A3}"/>
              </a:ext>
            </a:extLst>
          </p:cNvPr>
          <p:cNvCxnSpPr/>
          <p:nvPr/>
        </p:nvCxnSpPr>
        <p:spPr>
          <a:xfrm>
            <a:off x="5499406" y="2494276"/>
            <a:ext cx="520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50AF9C2-D91B-9960-5F46-76889050F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76" y="1659065"/>
            <a:ext cx="3837167" cy="3837167"/>
          </a:xfrm>
          <a:prstGeom prst="rect">
            <a:avLst/>
          </a:prstGeom>
          <a:noFill/>
        </p:spPr>
      </p:pic>
    </p:spTree>
    <p:extLst>
      <p:ext uri="{BB962C8B-B14F-4D97-AF65-F5344CB8AC3E}">
        <p14:creationId xmlns:p14="http://schemas.microsoft.com/office/powerpoint/2010/main" val="70534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A7E8AD4-6A6C-08FF-EAE2-A700A8F80A68}"/>
              </a:ext>
            </a:extLst>
          </p:cNvPr>
          <p:cNvCxnSpPr>
            <a:cxnSpLocks/>
          </p:cNvCxnSpPr>
          <p:nvPr/>
        </p:nvCxnSpPr>
        <p:spPr>
          <a:xfrm>
            <a:off x="582613" y="5472113"/>
            <a:ext cx="1095851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78CAFA1-EBD7-830B-AA7A-2778B05B1985}"/>
              </a:ext>
            </a:extLst>
          </p:cNvPr>
          <p:cNvSpPr/>
          <p:nvPr/>
        </p:nvSpPr>
        <p:spPr>
          <a:xfrm>
            <a:off x="6334125" y="1765300"/>
            <a:ext cx="2363788" cy="3021013"/>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ectangle 26">
            <a:extLst>
              <a:ext uri="{FF2B5EF4-FFF2-40B4-BE49-F238E27FC236}">
                <a16:creationId xmlns:a16="http://schemas.microsoft.com/office/drawing/2014/main" id="{A57D51FB-FF07-C5D7-61F6-786A10A9D90E}"/>
              </a:ext>
            </a:extLst>
          </p:cNvPr>
          <p:cNvSpPr/>
          <p:nvPr/>
        </p:nvSpPr>
        <p:spPr>
          <a:xfrm>
            <a:off x="8929688" y="1765300"/>
            <a:ext cx="2363787" cy="3021013"/>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4-Point Star 32">
            <a:extLst>
              <a:ext uri="{FF2B5EF4-FFF2-40B4-BE49-F238E27FC236}">
                <a16:creationId xmlns:a16="http://schemas.microsoft.com/office/drawing/2014/main" id="{3099EA33-B398-7A1D-2356-3D114689FBFE}"/>
              </a:ext>
            </a:extLst>
          </p:cNvPr>
          <p:cNvSpPr/>
          <p:nvPr/>
        </p:nvSpPr>
        <p:spPr>
          <a:xfrm>
            <a:off x="6172200" y="1735138"/>
            <a:ext cx="268288" cy="268287"/>
          </a:xfrm>
          <a:prstGeom prst="star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32">
            <a:extLst>
              <a:ext uri="{FF2B5EF4-FFF2-40B4-BE49-F238E27FC236}">
                <a16:creationId xmlns:a16="http://schemas.microsoft.com/office/drawing/2014/main" id="{1D8C7DD7-9C14-84B3-B384-89D0547CA38A}"/>
              </a:ext>
            </a:extLst>
          </p:cNvPr>
          <p:cNvSpPr txBox="1">
            <a:spLocks noChangeArrowheads="1"/>
          </p:cNvSpPr>
          <p:nvPr/>
        </p:nvSpPr>
        <p:spPr bwMode="auto">
          <a:xfrm>
            <a:off x="479425" y="2996723"/>
            <a:ext cx="36949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2C57FD"/>
                </a:solidFill>
                <a:latin typeface="Montserrat ExtraBold" pitchFamily="2" charset="77"/>
                <a:ea typeface="Urbanist Black" pitchFamily="34" charset="0"/>
                <a:cs typeface="Poppins" pitchFamily="2" charset="77"/>
              </a:rPr>
              <a:t>Welcome!</a:t>
            </a:r>
          </a:p>
        </p:txBody>
      </p:sp>
      <p:sp>
        <p:nvSpPr>
          <p:cNvPr id="2" name="TextBox 40">
            <a:extLst>
              <a:ext uri="{FF2B5EF4-FFF2-40B4-BE49-F238E27FC236}">
                <a16:creationId xmlns:a16="http://schemas.microsoft.com/office/drawing/2014/main" id="{FE8E29B5-6FD7-EAE8-02D3-3D1683C62B65}"/>
              </a:ext>
            </a:extLst>
          </p:cNvPr>
          <p:cNvSpPr txBox="1">
            <a:spLocks noChangeArrowheads="1"/>
          </p:cNvSpPr>
          <p:nvPr/>
        </p:nvSpPr>
        <p:spPr bwMode="auto">
          <a:xfrm>
            <a:off x="632054" y="3542146"/>
            <a:ext cx="5325910" cy="11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D" altLang="en-US" sz="1600" dirty="0">
                <a:solidFill>
                  <a:srgbClr val="000000"/>
                </a:solidFill>
                <a:latin typeface="Montserrat" pitchFamily="2" charset="77"/>
              </a:rPr>
              <a:t>109 Attendees from Illinois</a:t>
            </a:r>
          </a:p>
          <a:p>
            <a:pPr eaLnBrk="1" hangingPunct="1">
              <a:lnSpc>
                <a:spcPct val="150000"/>
              </a:lnSpc>
            </a:pPr>
            <a:r>
              <a:rPr lang="en-ID" altLang="en-US" sz="1600" dirty="0">
                <a:solidFill>
                  <a:srgbClr val="000000"/>
                </a:solidFill>
                <a:latin typeface="Montserrat" pitchFamily="2" charset="77"/>
              </a:rPr>
              <a:t>15 First-Time Attendees</a:t>
            </a:r>
          </a:p>
          <a:p>
            <a:pPr eaLnBrk="1" hangingPunct="1">
              <a:lnSpc>
                <a:spcPct val="150000"/>
              </a:lnSpc>
            </a:pPr>
            <a:r>
              <a:rPr lang="en-ID" altLang="en-US" sz="1600" dirty="0">
                <a:solidFill>
                  <a:srgbClr val="000000"/>
                </a:solidFill>
                <a:latin typeface="Montserrat" pitchFamily="2" charset="77"/>
              </a:rPr>
              <a:t>Crasher: Sabrina Sibert, SOCU</a:t>
            </a:r>
            <a:endParaRPr lang="en-US" altLang="en-US" sz="1600" dirty="0">
              <a:latin typeface="Montserrat" pitchFamily="2" charset="77"/>
            </a:endParaRPr>
          </a:p>
        </p:txBody>
      </p:sp>
      <p:sp>
        <p:nvSpPr>
          <p:cNvPr id="3" name="TextBox 38">
            <a:extLst>
              <a:ext uri="{FF2B5EF4-FFF2-40B4-BE49-F238E27FC236}">
                <a16:creationId xmlns:a16="http://schemas.microsoft.com/office/drawing/2014/main" id="{D424D6E7-D1B9-0645-75A7-D6BA420AF1CA}"/>
              </a:ext>
            </a:extLst>
          </p:cNvPr>
          <p:cNvSpPr txBox="1">
            <a:spLocks noChangeArrowheads="1"/>
          </p:cNvSpPr>
          <p:nvPr/>
        </p:nvSpPr>
        <p:spPr bwMode="auto">
          <a:xfrm>
            <a:off x="6838235" y="2117861"/>
            <a:ext cx="1491472" cy="231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1400" dirty="0">
                <a:latin typeface="Montserrat" pitchFamily="2" charset="77"/>
              </a:rPr>
              <a:t>2013 – 69</a:t>
            </a:r>
          </a:p>
          <a:p>
            <a:pPr>
              <a:lnSpc>
                <a:spcPct val="150000"/>
              </a:lnSpc>
            </a:pPr>
            <a:r>
              <a:rPr lang="en-US" altLang="en-US" sz="1400" dirty="0">
                <a:latin typeface="Montserrat" pitchFamily="2" charset="77"/>
              </a:rPr>
              <a:t>2014 - 63 </a:t>
            </a:r>
          </a:p>
          <a:p>
            <a:pPr>
              <a:lnSpc>
                <a:spcPct val="150000"/>
              </a:lnSpc>
            </a:pPr>
            <a:r>
              <a:rPr lang="en-US" altLang="en-US" sz="1400" dirty="0">
                <a:latin typeface="Montserrat" pitchFamily="2" charset="77"/>
              </a:rPr>
              <a:t>2015 - 69 </a:t>
            </a:r>
          </a:p>
          <a:p>
            <a:pPr>
              <a:lnSpc>
                <a:spcPct val="150000"/>
              </a:lnSpc>
            </a:pPr>
            <a:r>
              <a:rPr lang="en-US" altLang="en-US" sz="1400" dirty="0">
                <a:latin typeface="Montserrat" pitchFamily="2" charset="77"/>
              </a:rPr>
              <a:t>2016 - 60 </a:t>
            </a:r>
          </a:p>
          <a:p>
            <a:pPr>
              <a:lnSpc>
                <a:spcPct val="150000"/>
              </a:lnSpc>
            </a:pPr>
            <a:r>
              <a:rPr lang="en-US" altLang="en-US" sz="1400" dirty="0">
                <a:latin typeface="Montserrat" pitchFamily="2" charset="77"/>
              </a:rPr>
              <a:t>2017 - 87</a:t>
            </a:r>
          </a:p>
          <a:p>
            <a:pPr>
              <a:lnSpc>
                <a:spcPct val="150000"/>
              </a:lnSpc>
            </a:pPr>
            <a:r>
              <a:rPr lang="en-US" altLang="en-US" sz="1400" dirty="0">
                <a:latin typeface="Montserrat" pitchFamily="2" charset="77"/>
              </a:rPr>
              <a:t>2018 - 78</a:t>
            </a:r>
          </a:p>
          <a:p>
            <a:pPr>
              <a:lnSpc>
                <a:spcPct val="150000"/>
              </a:lnSpc>
            </a:pPr>
            <a:r>
              <a:rPr lang="en-US" altLang="en-US" sz="1400" dirty="0">
                <a:latin typeface="Montserrat" pitchFamily="2" charset="77"/>
              </a:rPr>
              <a:t>2019 -  90</a:t>
            </a:r>
          </a:p>
        </p:txBody>
      </p:sp>
      <p:sp>
        <p:nvSpPr>
          <p:cNvPr id="6" name="TextBox 38">
            <a:extLst>
              <a:ext uri="{FF2B5EF4-FFF2-40B4-BE49-F238E27FC236}">
                <a16:creationId xmlns:a16="http://schemas.microsoft.com/office/drawing/2014/main" id="{20C3D027-17C5-62E3-F8BD-29C249CA4284}"/>
              </a:ext>
            </a:extLst>
          </p:cNvPr>
          <p:cNvSpPr txBox="1">
            <a:spLocks noChangeArrowheads="1"/>
          </p:cNvSpPr>
          <p:nvPr/>
        </p:nvSpPr>
        <p:spPr bwMode="auto">
          <a:xfrm>
            <a:off x="9467364" y="2279443"/>
            <a:ext cx="1475033" cy="19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1400" dirty="0">
                <a:latin typeface="Montserrat" pitchFamily="2" charset="77"/>
              </a:rPr>
              <a:t>2020 - 88</a:t>
            </a:r>
          </a:p>
          <a:p>
            <a:pPr>
              <a:lnSpc>
                <a:spcPct val="150000"/>
              </a:lnSpc>
            </a:pPr>
            <a:r>
              <a:rPr lang="en-US" altLang="en-US" sz="1400" dirty="0">
                <a:latin typeface="Montserrat" pitchFamily="2" charset="77"/>
              </a:rPr>
              <a:t>2021 - Virtual</a:t>
            </a:r>
          </a:p>
          <a:p>
            <a:pPr>
              <a:lnSpc>
                <a:spcPct val="150000"/>
              </a:lnSpc>
            </a:pPr>
            <a:r>
              <a:rPr lang="en-US" altLang="en-US" sz="1400" dirty="0">
                <a:latin typeface="Montserrat" pitchFamily="2" charset="77"/>
              </a:rPr>
              <a:t>2022 - 67</a:t>
            </a:r>
          </a:p>
          <a:p>
            <a:pPr>
              <a:lnSpc>
                <a:spcPct val="150000"/>
              </a:lnSpc>
            </a:pPr>
            <a:r>
              <a:rPr lang="en-US" altLang="en-US" sz="1400" dirty="0">
                <a:latin typeface="Montserrat" pitchFamily="2" charset="77"/>
              </a:rPr>
              <a:t>2023 - 81</a:t>
            </a:r>
          </a:p>
          <a:p>
            <a:pPr>
              <a:lnSpc>
                <a:spcPct val="150000"/>
              </a:lnSpc>
            </a:pPr>
            <a:r>
              <a:rPr lang="en-US" altLang="en-US" sz="1400" dirty="0">
                <a:latin typeface="Montserrat" pitchFamily="2" charset="77"/>
              </a:rPr>
              <a:t>2024 - 99</a:t>
            </a:r>
          </a:p>
          <a:p>
            <a:pPr>
              <a:lnSpc>
                <a:spcPct val="150000"/>
              </a:lnSpc>
            </a:pPr>
            <a:r>
              <a:rPr lang="en-US" altLang="en-US" sz="1400" dirty="0">
                <a:latin typeface="Montserrat" pitchFamily="2" charset="77"/>
              </a:rPr>
              <a:t>2025 - 103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ED313E18-4DAF-747A-57C2-B0F7056EED67}"/>
            </a:ext>
          </a:extLst>
        </p:cNvPr>
        <p:cNvGrpSpPr/>
        <p:nvPr/>
      </p:nvGrpSpPr>
      <p:grpSpPr>
        <a:xfrm>
          <a:off x="0" y="0"/>
          <a:ext cx="0" cy="0"/>
          <a:chOff x="0" y="0"/>
          <a:chExt cx="0" cy="0"/>
        </a:xfrm>
      </p:grpSpPr>
      <p:sp>
        <p:nvSpPr>
          <p:cNvPr id="48140" name="TextBox 35">
            <a:extLst>
              <a:ext uri="{FF2B5EF4-FFF2-40B4-BE49-F238E27FC236}">
                <a16:creationId xmlns:a16="http://schemas.microsoft.com/office/drawing/2014/main" id="{F76AA6FD-9E80-72FF-1631-99269D8657E0}"/>
              </a:ext>
            </a:extLst>
          </p:cNvPr>
          <p:cNvSpPr txBox="1">
            <a:spLocks noChangeArrowheads="1"/>
          </p:cNvSpPr>
          <p:nvPr/>
        </p:nvSpPr>
        <p:spPr bwMode="auto">
          <a:xfrm>
            <a:off x="3641928" y="5928074"/>
            <a:ext cx="1546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700" dirty="0">
                <a:solidFill>
                  <a:schemeClr val="bg1"/>
                </a:solidFill>
                <a:latin typeface="Poppins" pitchFamily="2" charset="77"/>
                <a:ea typeface="Open Sans" panose="020B0606030504020204" pitchFamily="34" charset="0"/>
                <a:cs typeface="Poppins" pitchFamily="2" charset="77"/>
              </a:rPr>
              <a:t>TAG YOUR PLANNING</a:t>
            </a:r>
          </a:p>
        </p:txBody>
      </p:sp>
      <p:sp>
        <p:nvSpPr>
          <p:cNvPr id="2" name="TextBox 32">
            <a:extLst>
              <a:ext uri="{FF2B5EF4-FFF2-40B4-BE49-F238E27FC236}">
                <a16:creationId xmlns:a16="http://schemas.microsoft.com/office/drawing/2014/main" id="{0346F057-AA67-3963-76DD-897FB7EE48AE}"/>
              </a:ext>
            </a:extLst>
          </p:cNvPr>
          <p:cNvSpPr txBox="1">
            <a:spLocks noChangeArrowheads="1"/>
          </p:cNvSpPr>
          <p:nvPr/>
        </p:nvSpPr>
        <p:spPr bwMode="auto">
          <a:xfrm>
            <a:off x="3075522" y="460070"/>
            <a:ext cx="8703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4000" b="1" dirty="0">
                <a:latin typeface="Montserrat ExtraBold" pitchFamily="2" charset="77"/>
                <a:ea typeface="Urbanist Black" pitchFamily="34" charset="0"/>
                <a:cs typeface="Poppins" pitchFamily="2" charset="77"/>
              </a:rPr>
              <a:t>Thank You to Our </a:t>
            </a:r>
            <a:r>
              <a:rPr lang="en-US" altLang="en-US" sz="4000" b="1" dirty="0">
                <a:solidFill>
                  <a:srgbClr val="2C57FD"/>
                </a:solidFill>
                <a:latin typeface="Montserrat ExtraBold" pitchFamily="2" charset="77"/>
                <a:ea typeface="Urbanist Black" pitchFamily="34" charset="0"/>
                <a:cs typeface="Poppins" pitchFamily="2" charset="77"/>
              </a:rPr>
              <a:t>Sponsors!</a:t>
            </a:r>
          </a:p>
        </p:txBody>
      </p:sp>
      <p:sp>
        <p:nvSpPr>
          <p:cNvPr id="11" name="TextBox 38">
            <a:extLst>
              <a:ext uri="{FF2B5EF4-FFF2-40B4-BE49-F238E27FC236}">
                <a16:creationId xmlns:a16="http://schemas.microsoft.com/office/drawing/2014/main" id="{BD32E2CB-2E98-0648-9E2C-DECD594B9401}"/>
              </a:ext>
            </a:extLst>
          </p:cNvPr>
          <p:cNvSpPr txBox="1">
            <a:spLocks noChangeArrowheads="1"/>
          </p:cNvSpPr>
          <p:nvPr/>
        </p:nvSpPr>
        <p:spPr bwMode="auto">
          <a:xfrm>
            <a:off x="472745" y="1600729"/>
            <a:ext cx="2493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ID" altLang="en-US" sz="1400" b="1" dirty="0">
                <a:solidFill>
                  <a:srgbClr val="2C57FD"/>
                </a:solidFill>
                <a:latin typeface="Montserrat" pitchFamily="2" charset="77"/>
              </a:rPr>
              <a:t>HOSPITALITY SPONSOR</a:t>
            </a:r>
            <a:endParaRPr lang="en-US" altLang="en-US" sz="1400" b="1" dirty="0">
              <a:solidFill>
                <a:srgbClr val="2C57FD"/>
              </a:solidFill>
              <a:latin typeface="Montserrat" pitchFamily="2" charset="77"/>
            </a:endParaRPr>
          </a:p>
        </p:txBody>
      </p:sp>
      <p:sp>
        <p:nvSpPr>
          <p:cNvPr id="20" name="Rectangle: Rounded Corners 19">
            <a:extLst>
              <a:ext uri="{FF2B5EF4-FFF2-40B4-BE49-F238E27FC236}">
                <a16:creationId xmlns:a16="http://schemas.microsoft.com/office/drawing/2014/main" id="{C143F79B-BEE7-FA5C-16A9-3C1603DA977D}"/>
              </a:ext>
            </a:extLst>
          </p:cNvPr>
          <p:cNvSpPr/>
          <p:nvPr/>
        </p:nvSpPr>
        <p:spPr>
          <a:xfrm>
            <a:off x="382285" y="1934221"/>
            <a:ext cx="11427429" cy="1473047"/>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6">
            <a:extLst>
              <a:ext uri="{FF2B5EF4-FFF2-40B4-BE49-F238E27FC236}">
                <a16:creationId xmlns:a16="http://schemas.microsoft.com/office/drawing/2014/main" id="{88C5FC55-10CF-C9A8-E8F5-980599154F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53" t="23173" r="19053" b="21656"/>
          <a:stretch>
            <a:fillRect/>
          </a:stretch>
        </p:blipFill>
        <p:spPr bwMode="auto">
          <a:xfrm>
            <a:off x="600762" y="2302234"/>
            <a:ext cx="1721287" cy="767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2BC71A6-3353-A0C6-4257-06498B3936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129" b="38129"/>
          <a:stretch>
            <a:fillRect/>
          </a:stretch>
        </p:blipFill>
        <p:spPr bwMode="auto">
          <a:xfrm>
            <a:off x="2341054" y="2413900"/>
            <a:ext cx="2290642" cy="5438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E789FDC-0A95-D543-4296-EB64EDBFD2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998" b="11393"/>
          <a:stretch>
            <a:fillRect/>
          </a:stretch>
        </p:blipFill>
        <p:spPr bwMode="auto">
          <a:xfrm>
            <a:off x="4639957" y="2242242"/>
            <a:ext cx="1706653" cy="7996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E5B50F9-A399-21C1-44AF-F2FEDE0FFD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3952" y="2302234"/>
            <a:ext cx="1513830" cy="8669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F7CE71F-8968-5642-8967-57D7CE9CFE0A}"/>
              </a:ext>
            </a:extLst>
          </p:cNvPr>
          <p:cNvPicPr>
            <a:picLocks noGrp="1" noChangeAspect="1" noChangeArrowheads="1"/>
          </p:cNvPicPr>
          <p:nvPr>
            <p:ph type="pic" sz="quarter" idx="11"/>
          </p:nvPr>
        </p:nvPicPr>
        <p:blipFill rotWithShape="1">
          <a:blip r:embed="rId7">
            <a:extLst>
              <a:ext uri="{28A0092B-C50C-407E-A947-70E740481C1C}">
                <a14:useLocalDpi xmlns:a14="http://schemas.microsoft.com/office/drawing/2010/main" val="0"/>
              </a:ext>
            </a:extLst>
          </a:blip>
          <a:srcRect t="34635" b="36313"/>
          <a:stretch>
            <a:fillRect/>
          </a:stretch>
        </p:blipFill>
        <p:spPr bwMode="auto">
          <a:xfrm>
            <a:off x="8212304" y="2393197"/>
            <a:ext cx="2014488" cy="5852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5A91B64-144C-BE3F-DA15-F9E6037E740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473" b="29516"/>
          <a:stretch>
            <a:fillRect/>
          </a:stretch>
        </p:blipFill>
        <p:spPr bwMode="auto">
          <a:xfrm>
            <a:off x="10077408" y="2376568"/>
            <a:ext cx="1513830" cy="60569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38">
            <a:extLst>
              <a:ext uri="{FF2B5EF4-FFF2-40B4-BE49-F238E27FC236}">
                <a16:creationId xmlns:a16="http://schemas.microsoft.com/office/drawing/2014/main" id="{41FCBC91-EBD7-7366-40DA-E09F089B18B2}"/>
              </a:ext>
            </a:extLst>
          </p:cNvPr>
          <p:cNvSpPr txBox="1">
            <a:spLocks noChangeArrowheads="1"/>
          </p:cNvSpPr>
          <p:nvPr/>
        </p:nvSpPr>
        <p:spPr bwMode="auto">
          <a:xfrm>
            <a:off x="7199370" y="3826231"/>
            <a:ext cx="2493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ID" altLang="en-US" sz="1400" b="1" dirty="0">
                <a:solidFill>
                  <a:srgbClr val="2C57FD"/>
                </a:solidFill>
                <a:latin typeface="Montserrat" pitchFamily="2" charset="77"/>
              </a:rPr>
              <a:t>DINNER SPONSOR</a:t>
            </a:r>
            <a:endParaRPr lang="en-US" altLang="en-US" sz="1400" b="1" dirty="0">
              <a:solidFill>
                <a:srgbClr val="2C57FD"/>
              </a:solidFill>
              <a:latin typeface="Montserrat" pitchFamily="2" charset="77"/>
            </a:endParaRPr>
          </a:p>
        </p:txBody>
      </p:sp>
      <p:sp>
        <p:nvSpPr>
          <p:cNvPr id="23" name="Rectangle: Rounded Corners 22">
            <a:extLst>
              <a:ext uri="{FF2B5EF4-FFF2-40B4-BE49-F238E27FC236}">
                <a16:creationId xmlns:a16="http://schemas.microsoft.com/office/drawing/2014/main" id="{A52A3B41-564F-3FF3-2815-AD9519E6CF48}"/>
              </a:ext>
            </a:extLst>
          </p:cNvPr>
          <p:cNvSpPr/>
          <p:nvPr/>
        </p:nvSpPr>
        <p:spPr>
          <a:xfrm>
            <a:off x="7096308" y="4134008"/>
            <a:ext cx="4553725" cy="1473047"/>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4">
            <a:extLst>
              <a:ext uri="{FF2B5EF4-FFF2-40B4-BE49-F238E27FC236}">
                <a16:creationId xmlns:a16="http://schemas.microsoft.com/office/drawing/2014/main" id="{F78F33BA-FCFC-09B2-7EE8-DF7BD1687B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129" b="38129"/>
          <a:stretch>
            <a:fillRect/>
          </a:stretch>
        </p:blipFill>
        <p:spPr bwMode="auto">
          <a:xfrm>
            <a:off x="7096308" y="4580124"/>
            <a:ext cx="2363945" cy="5612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6413DBA2-8616-17B6-D45C-44EA3EBF05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4635" b="36313"/>
          <a:stretch>
            <a:fillRect/>
          </a:stretch>
        </p:blipFill>
        <p:spPr bwMode="auto">
          <a:xfrm>
            <a:off x="9460253" y="4558759"/>
            <a:ext cx="2078954" cy="60397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38">
            <a:extLst>
              <a:ext uri="{FF2B5EF4-FFF2-40B4-BE49-F238E27FC236}">
                <a16:creationId xmlns:a16="http://schemas.microsoft.com/office/drawing/2014/main" id="{7D32D982-1F54-CCD2-D65B-1D330A3C2E85}"/>
              </a:ext>
            </a:extLst>
          </p:cNvPr>
          <p:cNvSpPr txBox="1">
            <a:spLocks noChangeArrowheads="1"/>
          </p:cNvSpPr>
          <p:nvPr/>
        </p:nvSpPr>
        <p:spPr bwMode="auto">
          <a:xfrm>
            <a:off x="3846519" y="3826231"/>
            <a:ext cx="2493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ID" altLang="en-US" sz="1400" b="1" dirty="0">
                <a:solidFill>
                  <a:srgbClr val="2C57FD"/>
                </a:solidFill>
                <a:latin typeface="Montserrat" pitchFamily="2" charset="77"/>
              </a:rPr>
              <a:t>LUNCH SPONSOR</a:t>
            </a:r>
            <a:endParaRPr lang="en-US" altLang="en-US" sz="1400" b="1" dirty="0">
              <a:solidFill>
                <a:srgbClr val="2C57FD"/>
              </a:solidFill>
              <a:latin typeface="Montserrat" pitchFamily="2" charset="77"/>
            </a:endParaRPr>
          </a:p>
        </p:txBody>
      </p:sp>
      <p:sp>
        <p:nvSpPr>
          <p:cNvPr id="27" name="Rectangle: Rounded Corners 26">
            <a:extLst>
              <a:ext uri="{FF2B5EF4-FFF2-40B4-BE49-F238E27FC236}">
                <a16:creationId xmlns:a16="http://schemas.microsoft.com/office/drawing/2014/main" id="{92E313F9-946E-1B40-5ABD-15CF1D8FF379}"/>
              </a:ext>
            </a:extLst>
          </p:cNvPr>
          <p:cNvSpPr/>
          <p:nvPr/>
        </p:nvSpPr>
        <p:spPr>
          <a:xfrm>
            <a:off x="3788672" y="4134008"/>
            <a:ext cx="3057543" cy="1473047"/>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C0754134-A168-11A4-D82D-55EBAB491CB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1505" b="28484"/>
          <a:stretch>
            <a:fillRect/>
          </a:stretch>
        </p:blipFill>
        <p:spPr bwMode="auto">
          <a:xfrm>
            <a:off x="4241503" y="4440037"/>
            <a:ext cx="2151880" cy="86098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38">
            <a:extLst>
              <a:ext uri="{FF2B5EF4-FFF2-40B4-BE49-F238E27FC236}">
                <a16:creationId xmlns:a16="http://schemas.microsoft.com/office/drawing/2014/main" id="{D48E824E-05F8-08F6-BBF4-FC0B706D402B}"/>
              </a:ext>
            </a:extLst>
          </p:cNvPr>
          <p:cNvSpPr txBox="1">
            <a:spLocks noChangeArrowheads="1"/>
          </p:cNvSpPr>
          <p:nvPr/>
        </p:nvSpPr>
        <p:spPr bwMode="auto">
          <a:xfrm>
            <a:off x="541967" y="3830372"/>
            <a:ext cx="2493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ID" altLang="en-US" sz="1400" b="1" dirty="0">
                <a:solidFill>
                  <a:srgbClr val="2C57FD"/>
                </a:solidFill>
                <a:latin typeface="Montserrat" pitchFamily="2" charset="77"/>
              </a:rPr>
              <a:t>DEBRIEF SPONSOR</a:t>
            </a:r>
            <a:endParaRPr lang="en-US" altLang="en-US" sz="1400" b="1" dirty="0">
              <a:solidFill>
                <a:srgbClr val="2C57FD"/>
              </a:solidFill>
              <a:latin typeface="Montserrat" pitchFamily="2" charset="77"/>
            </a:endParaRPr>
          </a:p>
        </p:txBody>
      </p:sp>
      <p:sp>
        <p:nvSpPr>
          <p:cNvPr id="29" name="Rectangle: Rounded Corners 28">
            <a:extLst>
              <a:ext uri="{FF2B5EF4-FFF2-40B4-BE49-F238E27FC236}">
                <a16:creationId xmlns:a16="http://schemas.microsoft.com/office/drawing/2014/main" id="{C8BD27C4-8316-7062-98DE-4F535ED7EFF2}"/>
              </a:ext>
            </a:extLst>
          </p:cNvPr>
          <p:cNvSpPr/>
          <p:nvPr/>
        </p:nvSpPr>
        <p:spPr>
          <a:xfrm>
            <a:off x="481036" y="4134008"/>
            <a:ext cx="3057543" cy="1473047"/>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a:extLst>
              <a:ext uri="{FF2B5EF4-FFF2-40B4-BE49-F238E27FC236}">
                <a16:creationId xmlns:a16="http://schemas.microsoft.com/office/drawing/2014/main" id="{2DF4944E-C8EE-06F9-EF24-C16B9D1D5C4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252" t="21630" r="21066" b="23793"/>
          <a:stretch>
            <a:fillRect/>
          </a:stretch>
        </p:blipFill>
        <p:spPr bwMode="auto">
          <a:xfrm>
            <a:off x="600762" y="4422452"/>
            <a:ext cx="2768840" cy="87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7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extBox 32">
            <a:extLst>
              <a:ext uri="{FF2B5EF4-FFF2-40B4-BE49-F238E27FC236}">
                <a16:creationId xmlns:a16="http://schemas.microsoft.com/office/drawing/2014/main" id="{2DD388DF-C3A0-39DF-08C2-B56FAF7A3858}"/>
              </a:ext>
            </a:extLst>
          </p:cNvPr>
          <p:cNvSpPr txBox="1">
            <a:spLocks noChangeArrowheads="1"/>
          </p:cNvSpPr>
          <p:nvPr/>
        </p:nvSpPr>
        <p:spPr bwMode="auto">
          <a:xfrm>
            <a:off x="2611159" y="1048622"/>
            <a:ext cx="8703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4000" b="1" dirty="0">
                <a:latin typeface="Montserrat ExtraBold" pitchFamily="2" charset="77"/>
                <a:ea typeface="Urbanist Black" pitchFamily="34" charset="0"/>
                <a:cs typeface="Poppins" pitchFamily="2" charset="77"/>
              </a:rPr>
              <a:t>Conference </a:t>
            </a:r>
            <a:r>
              <a:rPr lang="en-US" altLang="en-US" sz="4000" b="1" dirty="0">
                <a:solidFill>
                  <a:srgbClr val="2C57FD"/>
                </a:solidFill>
                <a:latin typeface="Montserrat ExtraBold" pitchFamily="2" charset="77"/>
                <a:ea typeface="Urbanist Black" pitchFamily="34" charset="0"/>
                <a:cs typeface="Poppins" pitchFamily="2" charset="77"/>
              </a:rPr>
              <a:t>Logistics</a:t>
            </a:r>
          </a:p>
        </p:txBody>
      </p:sp>
      <p:sp>
        <p:nvSpPr>
          <p:cNvPr id="13" name="Rectangle 12">
            <a:extLst>
              <a:ext uri="{FF2B5EF4-FFF2-40B4-BE49-F238E27FC236}">
                <a16:creationId xmlns:a16="http://schemas.microsoft.com/office/drawing/2014/main" id="{23FDBD5C-76A3-44FF-35FA-6450503939BA}"/>
              </a:ext>
            </a:extLst>
          </p:cNvPr>
          <p:cNvSpPr/>
          <p:nvPr/>
        </p:nvSpPr>
        <p:spPr>
          <a:xfrm>
            <a:off x="788133" y="2585764"/>
            <a:ext cx="3083718" cy="2449786"/>
          </a:xfrm>
          <a:prstGeom prst="rect">
            <a:avLst/>
          </a:prstGeom>
          <a:solidFill>
            <a:srgbClr val="2C57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extBox 33">
            <a:extLst>
              <a:ext uri="{FF2B5EF4-FFF2-40B4-BE49-F238E27FC236}">
                <a16:creationId xmlns:a16="http://schemas.microsoft.com/office/drawing/2014/main" id="{065EAF4D-BC9D-C4CC-119A-580061AF631F}"/>
              </a:ext>
            </a:extLst>
          </p:cNvPr>
          <p:cNvSpPr txBox="1">
            <a:spLocks noChangeArrowheads="1"/>
          </p:cNvSpPr>
          <p:nvPr/>
        </p:nvSpPr>
        <p:spPr bwMode="auto">
          <a:xfrm>
            <a:off x="1120111" y="3694212"/>
            <a:ext cx="2419762" cy="78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1600" b="1" dirty="0">
                <a:solidFill>
                  <a:schemeClr val="bg1"/>
                </a:solidFill>
                <a:latin typeface="Montserrat" pitchFamily="2" charset="77"/>
              </a:rPr>
              <a:t>Taxi/Uber/Lyft fee $20-$30</a:t>
            </a:r>
          </a:p>
        </p:txBody>
      </p:sp>
      <p:sp>
        <p:nvSpPr>
          <p:cNvPr id="15" name="TextBox 35">
            <a:extLst>
              <a:ext uri="{FF2B5EF4-FFF2-40B4-BE49-F238E27FC236}">
                <a16:creationId xmlns:a16="http://schemas.microsoft.com/office/drawing/2014/main" id="{D777DDD2-4D07-7326-24E0-3162A3754C86}"/>
              </a:ext>
            </a:extLst>
          </p:cNvPr>
          <p:cNvSpPr txBox="1">
            <a:spLocks noChangeArrowheads="1"/>
          </p:cNvSpPr>
          <p:nvPr/>
        </p:nvSpPr>
        <p:spPr bwMode="auto">
          <a:xfrm>
            <a:off x="1180531" y="2889065"/>
            <a:ext cx="229892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2C57FD"/>
                </a:solidFill>
                <a:latin typeface="Montserrat" pitchFamily="2" charset="77"/>
                <a:cs typeface="Poppins" pitchFamily="2" charset="77"/>
              </a:rPr>
              <a:t>FROM AIRPORT</a:t>
            </a:r>
          </a:p>
        </p:txBody>
      </p:sp>
      <p:sp>
        <p:nvSpPr>
          <p:cNvPr id="29" name="Rectangle 28">
            <a:extLst>
              <a:ext uri="{FF2B5EF4-FFF2-40B4-BE49-F238E27FC236}">
                <a16:creationId xmlns:a16="http://schemas.microsoft.com/office/drawing/2014/main" id="{0A34F602-3DB7-9584-94FB-238154BFFBB3}"/>
              </a:ext>
            </a:extLst>
          </p:cNvPr>
          <p:cNvSpPr/>
          <p:nvPr/>
        </p:nvSpPr>
        <p:spPr>
          <a:xfrm>
            <a:off x="4445733" y="2585765"/>
            <a:ext cx="3083718" cy="2449786"/>
          </a:xfrm>
          <a:prstGeom prst="rect">
            <a:avLst/>
          </a:prstGeom>
          <a:solidFill>
            <a:srgbClr val="2C57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TextBox 33">
            <a:extLst>
              <a:ext uri="{FF2B5EF4-FFF2-40B4-BE49-F238E27FC236}">
                <a16:creationId xmlns:a16="http://schemas.microsoft.com/office/drawing/2014/main" id="{48DF33D9-061D-95D7-9C19-F1A33F89905C}"/>
              </a:ext>
            </a:extLst>
          </p:cNvPr>
          <p:cNvSpPr txBox="1">
            <a:spLocks noChangeArrowheads="1"/>
          </p:cNvSpPr>
          <p:nvPr/>
        </p:nvSpPr>
        <p:spPr bwMode="auto">
          <a:xfrm>
            <a:off x="4574472" y="3429000"/>
            <a:ext cx="2811158" cy="144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1200" dirty="0">
                <a:solidFill>
                  <a:schemeClr val="bg1"/>
                </a:solidFill>
                <a:latin typeface="Montserrat" pitchFamily="2" charset="77"/>
              </a:rPr>
              <a:t>Shuttle buses between hotels and Convention center start Sunday.</a:t>
            </a:r>
          </a:p>
          <a:p>
            <a:pPr algn="ctr" eaLnBrk="1" hangingPunct="1">
              <a:lnSpc>
                <a:spcPct val="150000"/>
              </a:lnSpc>
            </a:pPr>
            <a:r>
              <a:rPr lang="en-US" altLang="en-US" sz="1200" dirty="0">
                <a:solidFill>
                  <a:schemeClr val="bg1"/>
                </a:solidFill>
                <a:latin typeface="Montserrat" pitchFamily="2" charset="77"/>
              </a:rPr>
              <a:t>Pick up will be at the Grand Hyatt 10</a:t>
            </a:r>
            <a:r>
              <a:rPr lang="en-US" altLang="en-US" sz="1200" baseline="30000" dirty="0">
                <a:solidFill>
                  <a:schemeClr val="bg1"/>
                </a:solidFill>
                <a:latin typeface="Montserrat" pitchFamily="2" charset="77"/>
              </a:rPr>
              <a:t>th</a:t>
            </a:r>
            <a:r>
              <a:rPr lang="en-US" altLang="en-US" sz="1200" dirty="0">
                <a:solidFill>
                  <a:schemeClr val="bg1"/>
                </a:solidFill>
                <a:latin typeface="Montserrat" pitchFamily="2" charset="77"/>
              </a:rPr>
              <a:t> Street side entrance.  </a:t>
            </a:r>
          </a:p>
          <a:p>
            <a:pPr algn="ctr" eaLnBrk="1" hangingPunct="1">
              <a:lnSpc>
                <a:spcPct val="150000"/>
              </a:lnSpc>
            </a:pPr>
            <a:r>
              <a:rPr lang="en-US" altLang="en-US" sz="1200" b="1" dirty="0">
                <a:solidFill>
                  <a:schemeClr val="bg1"/>
                </a:solidFill>
                <a:latin typeface="Montserrat" pitchFamily="2" charset="77"/>
              </a:rPr>
              <a:t>Hours will be posted.</a:t>
            </a:r>
          </a:p>
        </p:txBody>
      </p:sp>
      <p:sp>
        <p:nvSpPr>
          <p:cNvPr id="31" name="TextBox 35">
            <a:extLst>
              <a:ext uri="{FF2B5EF4-FFF2-40B4-BE49-F238E27FC236}">
                <a16:creationId xmlns:a16="http://schemas.microsoft.com/office/drawing/2014/main" id="{F0211D00-749D-AB65-6E10-CC81F6A60964}"/>
              </a:ext>
            </a:extLst>
          </p:cNvPr>
          <p:cNvSpPr txBox="1">
            <a:spLocks noChangeArrowheads="1"/>
          </p:cNvSpPr>
          <p:nvPr/>
        </p:nvSpPr>
        <p:spPr bwMode="auto">
          <a:xfrm>
            <a:off x="4838131" y="2889065"/>
            <a:ext cx="229892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2C57FD"/>
                </a:solidFill>
                <a:latin typeface="Montserrat" pitchFamily="2" charset="77"/>
                <a:cs typeface="Poppins" pitchFamily="2" charset="77"/>
              </a:rPr>
              <a:t>SHUTTLE BUSES</a:t>
            </a:r>
          </a:p>
        </p:txBody>
      </p:sp>
      <p:sp>
        <p:nvSpPr>
          <p:cNvPr id="32" name="Rectangle 31">
            <a:extLst>
              <a:ext uri="{FF2B5EF4-FFF2-40B4-BE49-F238E27FC236}">
                <a16:creationId xmlns:a16="http://schemas.microsoft.com/office/drawing/2014/main" id="{7614FB0B-4F04-3220-77FA-5AF5A2E81F4B}"/>
              </a:ext>
            </a:extLst>
          </p:cNvPr>
          <p:cNvSpPr/>
          <p:nvPr/>
        </p:nvSpPr>
        <p:spPr>
          <a:xfrm>
            <a:off x="8103333" y="2585764"/>
            <a:ext cx="3083718" cy="2449786"/>
          </a:xfrm>
          <a:prstGeom prst="rect">
            <a:avLst/>
          </a:prstGeom>
          <a:solidFill>
            <a:srgbClr val="2C57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TextBox 33">
            <a:extLst>
              <a:ext uri="{FF2B5EF4-FFF2-40B4-BE49-F238E27FC236}">
                <a16:creationId xmlns:a16="http://schemas.microsoft.com/office/drawing/2014/main" id="{FCB91BCC-06AA-6846-26AB-2B53D55C74F4}"/>
              </a:ext>
            </a:extLst>
          </p:cNvPr>
          <p:cNvSpPr txBox="1">
            <a:spLocks noChangeArrowheads="1"/>
          </p:cNvSpPr>
          <p:nvPr/>
        </p:nvSpPr>
        <p:spPr bwMode="auto">
          <a:xfrm>
            <a:off x="8435311" y="3429269"/>
            <a:ext cx="2419762" cy="116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1200" dirty="0">
                <a:solidFill>
                  <a:schemeClr val="bg1"/>
                </a:solidFill>
                <a:latin typeface="Montserrat" pitchFamily="2" charset="77"/>
              </a:rPr>
              <a:t>Take a taxi or rideshare transportation, i.e., Uber to the Wednesday lunch on Capitol Hill.</a:t>
            </a:r>
          </a:p>
        </p:txBody>
      </p:sp>
      <p:sp>
        <p:nvSpPr>
          <p:cNvPr id="34" name="TextBox 35">
            <a:extLst>
              <a:ext uri="{FF2B5EF4-FFF2-40B4-BE49-F238E27FC236}">
                <a16:creationId xmlns:a16="http://schemas.microsoft.com/office/drawing/2014/main" id="{22E6CCEF-3079-7543-2DBD-C3E0FA901692}"/>
              </a:ext>
            </a:extLst>
          </p:cNvPr>
          <p:cNvSpPr txBox="1">
            <a:spLocks noChangeArrowheads="1"/>
          </p:cNvSpPr>
          <p:nvPr/>
        </p:nvSpPr>
        <p:spPr bwMode="auto">
          <a:xfrm>
            <a:off x="8495731" y="2889065"/>
            <a:ext cx="229892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dirty="0">
                <a:solidFill>
                  <a:srgbClr val="2C57FD"/>
                </a:solidFill>
                <a:latin typeface="Montserrat" pitchFamily="2" charset="77"/>
                <a:cs typeface="Poppins" pitchFamily="2" charset="77"/>
              </a:rPr>
              <a:t>WEDNESDAY LUNCH</a:t>
            </a:r>
          </a:p>
        </p:txBody>
      </p:sp>
      <p:cxnSp>
        <p:nvCxnSpPr>
          <p:cNvPr id="35" name="Straight Connector 34">
            <a:extLst>
              <a:ext uri="{FF2B5EF4-FFF2-40B4-BE49-F238E27FC236}">
                <a16:creationId xmlns:a16="http://schemas.microsoft.com/office/drawing/2014/main" id="{D982FA7A-038D-82F8-656F-914EC4EF544A}"/>
              </a:ext>
            </a:extLst>
          </p:cNvPr>
          <p:cNvCxnSpPr/>
          <p:nvPr/>
        </p:nvCxnSpPr>
        <p:spPr>
          <a:xfrm>
            <a:off x="5980051" y="2050151"/>
            <a:ext cx="520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C358BC68-3925-79F0-EF67-1D7CC7C74DB5}"/>
            </a:ext>
          </a:extLst>
        </p:cNvPr>
        <p:cNvGrpSpPr/>
        <p:nvPr/>
      </p:nvGrpSpPr>
      <p:grpSpPr>
        <a:xfrm>
          <a:off x="0" y="0"/>
          <a:ext cx="0" cy="0"/>
          <a:chOff x="0" y="0"/>
          <a:chExt cx="0" cy="0"/>
        </a:xfrm>
      </p:grpSpPr>
      <p:sp>
        <p:nvSpPr>
          <p:cNvPr id="12" name="TextBox 32">
            <a:extLst>
              <a:ext uri="{FF2B5EF4-FFF2-40B4-BE49-F238E27FC236}">
                <a16:creationId xmlns:a16="http://schemas.microsoft.com/office/drawing/2014/main" id="{C8311865-D72B-71DC-C425-3600FF80F040}"/>
              </a:ext>
            </a:extLst>
          </p:cNvPr>
          <p:cNvSpPr txBox="1">
            <a:spLocks noChangeArrowheads="1"/>
          </p:cNvSpPr>
          <p:nvPr/>
        </p:nvSpPr>
        <p:spPr bwMode="auto">
          <a:xfrm>
            <a:off x="2611159" y="1048622"/>
            <a:ext cx="8703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4000" b="1" dirty="0">
                <a:latin typeface="Montserrat ExtraBold" pitchFamily="2" charset="77"/>
                <a:ea typeface="Urbanist Black" pitchFamily="34" charset="0"/>
                <a:cs typeface="Poppins" pitchFamily="2" charset="77"/>
              </a:rPr>
              <a:t>Conference </a:t>
            </a:r>
            <a:r>
              <a:rPr lang="en-US" altLang="en-US" sz="4000" b="1" dirty="0">
                <a:solidFill>
                  <a:srgbClr val="2C57FD"/>
                </a:solidFill>
                <a:latin typeface="Montserrat ExtraBold" pitchFamily="2" charset="77"/>
                <a:ea typeface="Urbanist Black" pitchFamily="34" charset="0"/>
                <a:cs typeface="Poppins" pitchFamily="2" charset="77"/>
              </a:rPr>
              <a:t>Logistics</a:t>
            </a:r>
          </a:p>
        </p:txBody>
      </p:sp>
      <p:sp>
        <p:nvSpPr>
          <p:cNvPr id="29" name="Rectangle 28">
            <a:extLst>
              <a:ext uri="{FF2B5EF4-FFF2-40B4-BE49-F238E27FC236}">
                <a16:creationId xmlns:a16="http://schemas.microsoft.com/office/drawing/2014/main" id="{45DDA1A0-5432-918D-FB1C-6AD22B9438ED}"/>
              </a:ext>
            </a:extLst>
          </p:cNvPr>
          <p:cNvSpPr/>
          <p:nvPr/>
        </p:nvSpPr>
        <p:spPr>
          <a:xfrm>
            <a:off x="1392815" y="2615581"/>
            <a:ext cx="9406370" cy="2305996"/>
          </a:xfrm>
          <a:prstGeom prst="rect">
            <a:avLst/>
          </a:prstGeom>
          <a:solidFill>
            <a:srgbClr val="2C57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TextBox 33">
            <a:extLst>
              <a:ext uri="{FF2B5EF4-FFF2-40B4-BE49-F238E27FC236}">
                <a16:creationId xmlns:a16="http://schemas.microsoft.com/office/drawing/2014/main" id="{3E22A9FA-F8D6-289E-B1DE-171BBA202423}"/>
              </a:ext>
            </a:extLst>
          </p:cNvPr>
          <p:cNvSpPr txBox="1">
            <a:spLocks noChangeArrowheads="1"/>
          </p:cNvSpPr>
          <p:nvPr/>
        </p:nvSpPr>
        <p:spPr bwMode="auto">
          <a:xfrm>
            <a:off x="1737690" y="3429000"/>
            <a:ext cx="8716617" cy="11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2400" dirty="0">
                <a:solidFill>
                  <a:schemeClr val="bg1"/>
                </a:solidFill>
                <a:latin typeface="Montserrat" pitchFamily="2" charset="77"/>
              </a:rPr>
              <a:t>Make sure your mobile calendar and watch are changed to </a:t>
            </a:r>
            <a:r>
              <a:rPr lang="en-US" altLang="en-US" sz="2400" b="1" dirty="0">
                <a:solidFill>
                  <a:schemeClr val="bg1"/>
                </a:solidFill>
                <a:latin typeface="Montserrat" pitchFamily="2" charset="77"/>
              </a:rPr>
              <a:t>Eastern Standard Time</a:t>
            </a:r>
            <a:r>
              <a:rPr lang="en-US" altLang="en-US" sz="2400" dirty="0">
                <a:solidFill>
                  <a:schemeClr val="bg1"/>
                </a:solidFill>
                <a:latin typeface="Montserrat" pitchFamily="2" charset="77"/>
              </a:rPr>
              <a:t>!</a:t>
            </a:r>
          </a:p>
        </p:txBody>
      </p:sp>
      <p:sp>
        <p:nvSpPr>
          <p:cNvPr id="31" name="TextBox 35">
            <a:extLst>
              <a:ext uri="{FF2B5EF4-FFF2-40B4-BE49-F238E27FC236}">
                <a16:creationId xmlns:a16="http://schemas.microsoft.com/office/drawing/2014/main" id="{476DD0D4-1414-8E1D-2580-579C03F73572}"/>
              </a:ext>
            </a:extLst>
          </p:cNvPr>
          <p:cNvSpPr txBox="1">
            <a:spLocks noChangeArrowheads="1"/>
          </p:cNvSpPr>
          <p:nvPr/>
        </p:nvSpPr>
        <p:spPr bwMode="auto">
          <a:xfrm>
            <a:off x="3157873" y="2961888"/>
            <a:ext cx="587625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2C57FD"/>
                </a:solidFill>
                <a:latin typeface="Montserrat" pitchFamily="2" charset="77"/>
                <a:cs typeface="Poppins" pitchFamily="2" charset="77"/>
              </a:rPr>
              <a:t>REMEMBER: TIME CHANGE</a:t>
            </a:r>
          </a:p>
        </p:txBody>
      </p:sp>
      <p:cxnSp>
        <p:nvCxnSpPr>
          <p:cNvPr id="35" name="Straight Connector 34">
            <a:extLst>
              <a:ext uri="{FF2B5EF4-FFF2-40B4-BE49-F238E27FC236}">
                <a16:creationId xmlns:a16="http://schemas.microsoft.com/office/drawing/2014/main" id="{9108F938-C1C5-3EA1-8F12-7317B63E17B8}"/>
              </a:ext>
            </a:extLst>
          </p:cNvPr>
          <p:cNvCxnSpPr/>
          <p:nvPr/>
        </p:nvCxnSpPr>
        <p:spPr>
          <a:xfrm>
            <a:off x="5980051" y="2050151"/>
            <a:ext cx="520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086C1A2C-E377-A44F-60CB-F9FCAD4CA214}"/>
            </a:ext>
          </a:extLst>
        </p:cNvPr>
        <p:cNvGrpSpPr/>
        <p:nvPr/>
      </p:nvGrpSpPr>
      <p:grpSpPr>
        <a:xfrm>
          <a:off x="0" y="0"/>
          <a:ext cx="0" cy="0"/>
          <a:chOff x="0" y="0"/>
          <a:chExt cx="0" cy="0"/>
        </a:xfrm>
      </p:grpSpPr>
      <p:sp>
        <p:nvSpPr>
          <p:cNvPr id="12" name="TextBox 32">
            <a:extLst>
              <a:ext uri="{FF2B5EF4-FFF2-40B4-BE49-F238E27FC236}">
                <a16:creationId xmlns:a16="http://schemas.microsoft.com/office/drawing/2014/main" id="{D812CB33-563B-4943-E0CF-700466408C96}"/>
              </a:ext>
            </a:extLst>
          </p:cNvPr>
          <p:cNvSpPr txBox="1">
            <a:spLocks noChangeArrowheads="1"/>
          </p:cNvSpPr>
          <p:nvPr/>
        </p:nvSpPr>
        <p:spPr bwMode="auto">
          <a:xfrm>
            <a:off x="3107315" y="304610"/>
            <a:ext cx="5977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4000" b="1" dirty="0">
                <a:latin typeface="Montserrat ExtraBold" pitchFamily="2" charset="77"/>
                <a:ea typeface="Urbanist Black" pitchFamily="34" charset="0"/>
                <a:cs typeface="Poppins" pitchFamily="2" charset="77"/>
              </a:rPr>
              <a:t>Conference </a:t>
            </a:r>
            <a:r>
              <a:rPr lang="en-US" altLang="en-US" sz="4000" b="1" dirty="0">
                <a:solidFill>
                  <a:srgbClr val="2C57FD"/>
                </a:solidFill>
                <a:latin typeface="Montserrat ExtraBold" pitchFamily="2" charset="77"/>
                <a:ea typeface="Urbanist Black" pitchFamily="34" charset="0"/>
                <a:cs typeface="Poppins" pitchFamily="2" charset="77"/>
              </a:rPr>
              <a:t>Logistics</a:t>
            </a:r>
          </a:p>
        </p:txBody>
      </p:sp>
      <p:cxnSp>
        <p:nvCxnSpPr>
          <p:cNvPr id="35" name="Straight Connector 34">
            <a:extLst>
              <a:ext uri="{FF2B5EF4-FFF2-40B4-BE49-F238E27FC236}">
                <a16:creationId xmlns:a16="http://schemas.microsoft.com/office/drawing/2014/main" id="{752800AD-FB62-079E-C00B-11DC4103F0D2}"/>
              </a:ext>
            </a:extLst>
          </p:cNvPr>
          <p:cNvCxnSpPr/>
          <p:nvPr/>
        </p:nvCxnSpPr>
        <p:spPr>
          <a:xfrm>
            <a:off x="3581088" y="1099261"/>
            <a:ext cx="520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38">
            <a:extLst>
              <a:ext uri="{FF2B5EF4-FFF2-40B4-BE49-F238E27FC236}">
                <a16:creationId xmlns:a16="http://schemas.microsoft.com/office/drawing/2014/main" id="{FBC0A3E4-C42C-A8C9-6B2F-9407AED7BF76}"/>
              </a:ext>
            </a:extLst>
          </p:cNvPr>
          <p:cNvSpPr txBox="1">
            <a:spLocks noChangeArrowheads="1"/>
          </p:cNvSpPr>
          <p:nvPr/>
        </p:nvSpPr>
        <p:spPr bwMode="auto">
          <a:xfrm>
            <a:off x="2223667" y="1704284"/>
            <a:ext cx="774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b="1" dirty="0">
                <a:solidFill>
                  <a:srgbClr val="2C57FD"/>
                </a:solidFill>
                <a:latin typeface="Montserrat" pitchFamily="2" charset="77"/>
              </a:rPr>
              <a:t>OFF SITE: MARRIOTT MARQUIS &amp; GRAND HYATT HOTELS</a:t>
            </a:r>
            <a:endParaRPr lang="en-US" altLang="en-US" b="1" dirty="0">
              <a:solidFill>
                <a:srgbClr val="2C57FD"/>
              </a:solidFill>
              <a:latin typeface="Montserrat" pitchFamily="2" charset="77"/>
            </a:endParaRPr>
          </a:p>
        </p:txBody>
      </p:sp>
      <p:sp>
        <p:nvSpPr>
          <p:cNvPr id="3" name="Rectangle: Rounded Corners 2">
            <a:extLst>
              <a:ext uri="{FF2B5EF4-FFF2-40B4-BE49-F238E27FC236}">
                <a16:creationId xmlns:a16="http://schemas.microsoft.com/office/drawing/2014/main" id="{3EBC29A9-68F5-0C69-8FB4-3661ADD3BBC3}"/>
              </a:ext>
            </a:extLst>
          </p:cNvPr>
          <p:cNvSpPr/>
          <p:nvPr/>
        </p:nvSpPr>
        <p:spPr>
          <a:xfrm>
            <a:off x="2001078" y="2098340"/>
            <a:ext cx="8189844" cy="1474867"/>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8">
            <a:extLst>
              <a:ext uri="{FF2B5EF4-FFF2-40B4-BE49-F238E27FC236}">
                <a16:creationId xmlns:a16="http://schemas.microsoft.com/office/drawing/2014/main" id="{F055B1E2-1D8D-27D9-3C1F-861B840E6DE6}"/>
              </a:ext>
            </a:extLst>
          </p:cNvPr>
          <p:cNvSpPr txBox="1">
            <a:spLocks noChangeArrowheads="1"/>
          </p:cNvSpPr>
          <p:nvPr/>
        </p:nvSpPr>
        <p:spPr bwMode="auto">
          <a:xfrm>
            <a:off x="2001075" y="2533263"/>
            <a:ext cx="4094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400" b="1" dirty="0">
                <a:solidFill>
                  <a:schemeClr val="tx1">
                    <a:lumMod val="95000"/>
                    <a:lumOff val="5000"/>
                  </a:schemeClr>
                </a:solidFill>
                <a:latin typeface="Montserrat" pitchFamily="2" charset="77"/>
              </a:rPr>
              <a:t>SATURDAY, FEBRUARY 28</a:t>
            </a:r>
            <a:endParaRPr lang="en-US" altLang="en-US" sz="1400" b="1" dirty="0">
              <a:solidFill>
                <a:schemeClr val="tx1">
                  <a:lumMod val="95000"/>
                  <a:lumOff val="5000"/>
                </a:schemeClr>
              </a:solidFill>
              <a:latin typeface="Montserrat" pitchFamily="2" charset="77"/>
            </a:endParaRPr>
          </a:p>
        </p:txBody>
      </p:sp>
      <p:sp>
        <p:nvSpPr>
          <p:cNvPr id="5" name="TextBox 38">
            <a:extLst>
              <a:ext uri="{FF2B5EF4-FFF2-40B4-BE49-F238E27FC236}">
                <a16:creationId xmlns:a16="http://schemas.microsoft.com/office/drawing/2014/main" id="{77E8A838-DDAD-BE30-6453-A7DD4FF1FF44}"/>
              </a:ext>
            </a:extLst>
          </p:cNvPr>
          <p:cNvSpPr txBox="1">
            <a:spLocks noChangeArrowheads="1"/>
          </p:cNvSpPr>
          <p:nvPr/>
        </p:nvSpPr>
        <p:spPr bwMode="auto">
          <a:xfrm>
            <a:off x="6096000" y="2520901"/>
            <a:ext cx="4094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400" b="1" dirty="0">
                <a:solidFill>
                  <a:schemeClr val="tx1">
                    <a:lumMod val="95000"/>
                    <a:lumOff val="5000"/>
                  </a:schemeClr>
                </a:solidFill>
                <a:latin typeface="Montserrat" pitchFamily="2" charset="77"/>
              </a:rPr>
              <a:t>SUNDAY, MARCH 1</a:t>
            </a:r>
            <a:endParaRPr lang="en-US" altLang="en-US" sz="1400" b="1" dirty="0">
              <a:solidFill>
                <a:schemeClr val="tx1">
                  <a:lumMod val="95000"/>
                  <a:lumOff val="5000"/>
                </a:schemeClr>
              </a:solidFill>
              <a:latin typeface="Montserrat" pitchFamily="2" charset="77"/>
            </a:endParaRPr>
          </a:p>
        </p:txBody>
      </p:sp>
      <p:cxnSp>
        <p:nvCxnSpPr>
          <p:cNvPr id="6" name="Straight Connector 5">
            <a:extLst>
              <a:ext uri="{FF2B5EF4-FFF2-40B4-BE49-F238E27FC236}">
                <a16:creationId xmlns:a16="http://schemas.microsoft.com/office/drawing/2014/main" id="{5C358609-2595-B02F-04A3-A491E45F4594}"/>
              </a:ext>
            </a:extLst>
          </p:cNvPr>
          <p:cNvCxnSpPr>
            <a:cxnSpLocks/>
          </p:cNvCxnSpPr>
          <p:nvPr/>
        </p:nvCxnSpPr>
        <p:spPr>
          <a:xfrm>
            <a:off x="6096000" y="2494722"/>
            <a:ext cx="0" cy="70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8">
            <a:extLst>
              <a:ext uri="{FF2B5EF4-FFF2-40B4-BE49-F238E27FC236}">
                <a16:creationId xmlns:a16="http://schemas.microsoft.com/office/drawing/2014/main" id="{2512AC2A-B396-AE9F-BB85-78B83F511F3F}"/>
              </a:ext>
            </a:extLst>
          </p:cNvPr>
          <p:cNvSpPr txBox="1">
            <a:spLocks noChangeArrowheads="1"/>
          </p:cNvSpPr>
          <p:nvPr/>
        </p:nvSpPr>
        <p:spPr bwMode="auto">
          <a:xfrm>
            <a:off x="2001069" y="2842245"/>
            <a:ext cx="40949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400" dirty="0">
                <a:solidFill>
                  <a:schemeClr val="tx1">
                    <a:lumMod val="95000"/>
                    <a:lumOff val="5000"/>
                  </a:schemeClr>
                </a:solidFill>
                <a:latin typeface="Montserrat" pitchFamily="2" charset="77"/>
              </a:rPr>
              <a:t>8:00 A.M. – 6:00 P.M.</a:t>
            </a:r>
            <a:endParaRPr lang="en-US" altLang="en-US" sz="1400" dirty="0">
              <a:solidFill>
                <a:schemeClr val="tx1">
                  <a:lumMod val="95000"/>
                  <a:lumOff val="5000"/>
                </a:schemeClr>
              </a:solidFill>
              <a:latin typeface="Montserrat" pitchFamily="2" charset="77"/>
            </a:endParaRPr>
          </a:p>
        </p:txBody>
      </p:sp>
      <p:sp>
        <p:nvSpPr>
          <p:cNvPr id="11" name="TextBox 38">
            <a:extLst>
              <a:ext uri="{FF2B5EF4-FFF2-40B4-BE49-F238E27FC236}">
                <a16:creationId xmlns:a16="http://schemas.microsoft.com/office/drawing/2014/main" id="{CAB1FA80-2B82-4E04-211F-C7EC60221DE9}"/>
              </a:ext>
            </a:extLst>
          </p:cNvPr>
          <p:cNvSpPr txBox="1">
            <a:spLocks noChangeArrowheads="1"/>
          </p:cNvSpPr>
          <p:nvPr/>
        </p:nvSpPr>
        <p:spPr bwMode="auto">
          <a:xfrm>
            <a:off x="6776319" y="2842245"/>
            <a:ext cx="27342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400" dirty="0">
                <a:solidFill>
                  <a:schemeClr val="tx1">
                    <a:lumMod val="95000"/>
                    <a:lumOff val="5000"/>
                  </a:schemeClr>
                </a:solidFill>
                <a:latin typeface="Montserrat" pitchFamily="2" charset="77"/>
              </a:rPr>
              <a:t>8:00 A.M. – 5:00 P.M.</a:t>
            </a:r>
            <a:endParaRPr lang="en-US" altLang="en-US" sz="1400" dirty="0">
              <a:solidFill>
                <a:schemeClr val="tx1">
                  <a:lumMod val="95000"/>
                  <a:lumOff val="5000"/>
                </a:schemeClr>
              </a:solidFill>
              <a:latin typeface="Montserrat" pitchFamily="2" charset="77"/>
            </a:endParaRPr>
          </a:p>
        </p:txBody>
      </p:sp>
      <p:sp>
        <p:nvSpPr>
          <p:cNvPr id="17" name="TextBox 38">
            <a:extLst>
              <a:ext uri="{FF2B5EF4-FFF2-40B4-BE49-F238E27FC236}">
                <a16:creationId xmlns:a16="http://schemas.microsoft.com/office/drawing/2014/main" id="{590133FA-F334-9D5B-7198-71D8767433E6}"/>
              </a:ext>
            </a:extLst>
          </p:cNvPr>
          <p:cNvSpPr txBox="1">
            <a:spLocks noChangeArrowheads="1"/>
          </p:cNvSpPr>
          <p:nvPr/>
        </p:nvSpPr>
        <p:spPr bwMode="auto">
          <a:xfrm>
            <a:off x="2223667" y="3912392"/>
            <a:ext cx="774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b="1" dirty="0">
                <a:solidFill>
                  <a:srgbClr val="2C57FD"/>
                </a:solidFill>
                <a:latin typeface="Montserrat" pitchFamily="2" charset="77"/>
              </a:rPr>
              <a:t>WASHINGTON CONVENTION CENTER</a:t>
            </a:r>
            <a:endParaRPr lang="en-US" altLang="en-US" b="1" dirty="0">
              <a:solidFill>
                <a:srgbClr val="2C57FD"/>
              </a:solidFill>
              <a:latin typeface="Montserrat" pitchFamily="2" charset="77"/>
            </a:endParaRPr>
          </a:p>
        </p:txBody>
      </p:sp>
      <p:sp>
        <p:nvSpPr>
          <p:cNvPr id="18" name="Rectangle: Rounded Corners 17">
            <a:extLst>
              <a:ext uri="{FF2B5EF4-FFF2-40B4-BE49-F238E27FC236}">
                <a16:creationId xmlns:a16="http://schemas.microsoft.com/office/drawing/2014/main" id="{7C672BFE-1235-23C5-F113-CB49944160CC}"/>
              </a:ext>
            </a:extLst>
          </p:cNvPr>
          <p:cNvSpPr/>
          <p:nvPr/>
        </p:nvSpPr>
        <p:spPr>
          <a:xfrm>
            <a:off x="344552" y="4317814"/>
            <a:ext cx="11502876" cy="1474867"/>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8">
            <a:extLst>
              <a:ext uri="{FF2B5EF4-FFF2-40B4-BE49-F238E27FC236}">
                <a16:creationId xmlns:a16="http://schemas.microsoft.com/office/drawing/2014/main" id="{2E2DA508-B036-9E97-265E-0A1470753CD8}"/>
              </a:ext>
            </a:extLst>
          </p:cNvPr>
          <p:cNvSpPr txBox="1">
            <a:spLocks noChangeArrowheads="1"/>
          </p:cNvSpPr>
          <p:nvPr/>
        </p:nvSpPr>
        <p:spPr bwMode="auto">
          <a:xfrm>
            <a:off x="241847" y="4724207"/>
            <a:ext cx="28045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200" b="1" dirty="0">
                <a:solidFill>
                  <a:schemeClr val="tx1">
                    <a:lumMod val="95000"/>
                    <a:lumOff val="5000"/>
                  </a:schemeClr>
                </a:solidFill>
                <a:latin typeface="Montserrat" pitchFamily="2" charset="77"/>
              </a:rPr>
              <a:t>SUNDAY, MARCH 1</a:t>
            </a:r>
            <a:endParaRPr lang="en-US" altLang="en-US" sz="1200" b="1" dirty="0">
              <a:solidFill>
                <a:schemeClr val="tx1">
                  <a:lumMod val="95000"/>
                  <a:lumOff val="5000"/>
                </a:schemeClr>
              </a:solidFill>
              <a:latin typeface="Montserrat" pitchFamily="2" charset="77"/>
            </a:endParaRPr>
          </a:p>
        </p:txBody>
      </p:sp>
      <p:cxnSp>
        <p:nvCxnSpPr>
          <p:cNvPr id="21" name="Straight Connector 20">
            <a:extLst>
              <a:ext uri="{FF2B5EF4-FFF2-40B4-BE49-F238E27FC236}">
                <a16:creationId xmlns:a16="http://schemas.microsoft.com/office/drawing/2014/main" id="{08FBE4B1-EE7E-ECB0-5A27-2E1CECB80BC2}"/>
              </a:ext>
            </a:extLst>
          </p:cNvPr>
          <p:cNvCxnSpPr>
            <a:cxnSpLocks/>
          </p:cNvCxnSpPr>
          <p:nvPr/>
        </p:nvCxnSpPr>
        <p:spPr>
          <a:xfrm>
            <a:off x="6096000" y="4702830"/>
            <a:ext cx="0" cy="70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8">
            <a:extLst>
              <a:ext uri="{FF2B5EF4-FFF2-40B4-BE49-F238E27FC236}">
                <a16:creationId xmlns:a16="http://schemas.microsoft.com/office/drawing/2014/main" id="{AA3DB605-5C80-EE67-ABA7-C820009D0CE2}"/>
              </a:ext>
            </a:extLst>
          </p:cNvPr>
          <p:cNvSpPr txBox="1">
            <a:spLocks noChangeArrowheads="1"/>
          </p:cNvSpPr>
          <p:nvPr/>
        </p:nvSpPr>
        <p:spPr bwMode="auto">
          <a:xfrm>
            <a:off x="241847" y="5042547"/>
            <a:ext cx="2804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200" dirty="0">
                <a:solidFill>
                  <a:schemeClr val="tx1">
                    <a:lumMod val="95000"/>
                    <a:lumOff val="5000"/>
                  </a:schemeClr>
                </a:solidFill>
                <a:latin typeface="Montserrat" pitchFamily="2" charset="77"/>
              </a:rPr>
              <a:t>11:30 A.M. – 6:00 P.M.</a:t>
            </a:r>
            <a:endParaRPr lang="en-US" altLang="en-US" sz="1200" dirty="0">
              <a:solidFill>
                <a:schemeClr val="tx1">
                  <a:lumMod val="95000"/>
                  <a:lumOff val="5000"/>
                </a:schemeClr>
              </a:solidFill>
              <a:latin typeface="Montserrat" pitchFamily="2" charset="77"/>
            </a:endParaRPr>
          </a:p>
        </p:txBody>
      </p:sp>
      <p:sp>
        <p:nvSpPr>
          <p:cNvPr id="25" name="TextBox 38">
            <a:extLst>
              <a:ext uri="{FF2B5EF4-FFF2-40B4-BE49-F238E27FC236}">
                <a16:creationId xmlns:a16="http://schemas.microsoft.com/office/drawing/2014/main" id="{03FAB4F9-F3DA-5453-46AC-4EA2019C8982}"/>
              </a:ext>
            </a:extLst>
          </p:cNvPr>
          <p:cNvSpPr txBox="1">
            <a:spLocks noChangeArrowheads="1"/>
          </p:cNvSpPr>
          <p:nvPr/>
        </p:nvSpPr>
        <p:spPr bwMode="auto">
          <a:xfrm>
            <a:off x="3115945" y="4724207"/>
            <a:ext cx="28045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200" b="1" dirty="0">
                <a:solidFill>
                  <a:schemeClr val="tx1">
                    <a:lumMod val="95000"/>
                    <a:lumOff val="5000"/>
                  </a:schemeClr>
                </a:solidFill>
                <a:latin typeface="Montserrat" pitchFamily="2" charset="77"/>
              </a:rPr>
              <a:t>MONDAY, MARCH 2</a:t>
            </a:r>
            <a:endParaRPr lang="en-US" altLang="en-US" sz="1200" b="1" dirty="0">
              <a:solidFill>
                <a:schemeClr val="tx1">
                  <a:lumMod val="95000"/>
                  <a:lumOff val="5000"/>
                </a:schemeClr>
              </a:solidFill>
              <a:latin typeface="Montserrat" pitchFamily="2" charset="77"/>
            </a:endParaRPr>
          </a:p>
        </p:txBody>
      </p:sp>
      <p:sp>
        <p:nvSpPr>
          <p:cNvPr id="26" name="TextBox 38">
            <a:extLst>
              <a:ext uri="{FF2B5EF4-FFF2-40B4-BE49-F238E27FC236}">
                <a16:creationId xmlns:a16="http://schemas.microsoft.com/office/drawing/2014/main" id="{1C7E2F40-B728-9E4F-B2F2-A9E8B4BB092D}"/>
              </a:ext>
            </a:extLst>
          </p:cNvPr>
          <p:cNvSpPr txBox="1">
            <a:spLocks noChangeArrowheads="1"/>
          </p:cNvSpPr>
          <p:nvPr/>
        </p:nvSpPr>
        <p:spPr bwMode="auto">
          <a:xfrm>
            <a:off x="3115945" y="5042547"/>
            <a:ext cx="2804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200" dirty="0">
                <a:solidFill>
                  <a:schemeClr val="tx1">
                    <a:lumMod val="95000"/>
                    <a:lumOff val="5000"/>
                  </a:schemeClr>
                </a:solidFill>
                <a:latin typeface="Montserrat" pitchFamily="2" charset="77"/>
              </a:rPr>
              <a:t>7:00 A.M. – 5:15 P.M.</a:t>
            </a:r>
            <a:endParaRPr lang="en-US" altLang="en-US" sz="1200" dirty="0">
              <a:solidFill>
                <a:schemeClr val="tx1">
                  <a:lumMod val="95000"/>
                  <a:lumOff val="5000"/>
                </a:schemeClr>
              </a:solidFill>
              <a:latin typeface="Montserrat" pitchFamily="2" charset="77"/>
            </a:endParaRPr>
          </a:p>
        </p:txBody>
      </p:sp>
      <p:cxnSp>
        <p:nvCxnSpPr>
          <p:cNvPr id="27" name="Straight Connector 26">
            <a:extLst>
              <a:ext uri="{FF2B5EF4-FFF2-40B4-BE49-F238E27FC236}">
                <a16:creationId xmlns:a16="http://schemas.microsoft.com/office/drawing/2014/main" id="{FF463407-4F22-3C28-4AFA-D3222209ED54}"/>
              </a:ext>
            </a:extLst>
          </p:cNvPr>
          <p:cNvCxnSpPr>
            <a:cxnSpLocks/>
          </p:cNvCxnSpPr>
          <p:nvPr/>
        </p:nvCxnSpPr>
        <p:spPr>
          <a:xfrm>
            <a:off x="3034813" y="4706241"/>
            <a:ext cx="0" cy="70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38">
            <a:extLst>
              <a:ext uri="{FF2B5EF4-FFF2-40B4-BE49-F238E27FC236}">
                <a16:creationId xmlns:a16="http://schemas.microsoft.com/office/drawing/2014/main" id="{E6CFBD82-55ED-F6A7-BEFB-05CB0D820112}"/>
              </a:ext>
            </a:extLst>
          </p:cNvPr>
          <p:cNvSpPr txBox="1">
            <a:spLocks noChangeArrowheads="1"/>
          </p:cNvSpPr>
          <p:nvPr/>
        </p:nvSpPr>
        <p:spPr bwMode="auto">
          <a:xfrm>
            <a:off x="5990043" y="4707991"/>
            <a:ext cx="28045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200" b="1" dirty="0">
                <a:solidFill>
                  <a:schemeClr val="tx1">
                    <a:lumMod val="95000"/>
                    <a:lumOff val="5000"/>
                  </a:schemeClr>
                </a:solidFill>
                <a:latin typeface="Montserrat" pitchFamily="2" charset="77"/>
              </a:rPr>
              <a:t>TUESDAY, MARCH 3</a:t>
            </a:r>
            <a:endParaRPr lang="en-US" altLang="en-US" sz="1200" b="1" dirty="0">
              <a:solidFill>
                <a:schemeClr val="tx1">
                  <a:lumMod val="95000"/>
                  <a:lumOff val="5000"/>
                </a:schemeClr>
              </a:solidFill>
              <a:latin typeface="Montserrat" pitchFamily="2" charset="77"/>
            </a:endParaRPr>
          </a:p>
        </p:txBody>
      </p:sp>
      <p:sp>
        <p:nvSpPr>
          <p:cNvPr id="36" name="TextBox 38">
            <a:extLst>
              <a:ext uri="{FF2B5EF4-FFF2-40B4-BE49-F238E27FC236}">
                <a16:creationId xmlns:a16="http://schemas.microsoft.com/office/drawing/2014/main" id="{8EE315AE-AE6D-1879-906E-862246E3205D}"/>
              </a:ext>
            </a:extLst>
          </p:cNvPr>
          <p:cNvSpPr txBox="1">
            <a:spLocks noChangeArrowheads="1"/>
          </p:cNvSpPr>
          <p:nvPr/>
        </p:nvSpPr>
        <p:spPr bwMode="auto">
          <a:xfrm>
            <a:off x="5990043" y="5026331"/>
            <a:ext cx="2804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200" dirty="0">
                <a:solidFill>
                  <a:schemeClr val="tx1">
                    <a:lumMod val="95000"/>
                    <a:lumOff val="5000"/>
                  </a:schemeClr>
                </a:solidFill>
                <a:latin typeface="Montserrat" pitchFamily="2" charset="77"/>
              </a:rPr>
              <a:t>7:30 A.M. – 5:00 P.M.</a:t>
            </a:r>
            <a:endParaRPr lang="en-US" altLang="en-US" sz="1200" dirty="0">
              <a:solidFill>
                <a:schemeClr val="tx1">
                  <a:lumMod val="95000"/>
                  <a:lumOff val="5000"/>
                </a:schemeClr>
              </a:solidFill>
              <a:latin typeface="Montserrat" pitchFamily="2" charset="77"/>
            </a:endParaRPr>
          </a:p>
        </p:txBody>
      </p:sp>
      <p:sp>
        <p:nvSpPr>
          <p:cNvPr id="37" name="TextBox 38">
            <a:extLst>
              <a:ext uri="{FF2B5EF4-FFF2-40B4-BE49-F238E27FC236}">
                <a16:creationId xmlns:a16="http://schemas.microsoft.com/office/drawing/2014/main" id="{3E3734BC-8DC7-6C91-C591-19CD63E53021}"/>
              </a:ext>
            </a:extLst>
          </p:cNvPr>
          <p:cNvSpPr txBox="1">
            <a:spLocks noChangeArrowheads="1"/>
          </p:cNvSpPr>
          <p:nvPr/>
        </p:nvSpPr>
        <p:spPr bwMode="auto">
          <a:xfrm>
            <a:off x="8864139" y="4724207"/>
            <a:ext cx="28045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200" b="1" dirty="0">
                <a:solidFill>
                  <a:schemeClr val="tx1">
                    <a:lumMod val="95000"/>
                    <a:lumOff val="5000"/>
                  </a:schemeClr>
                </a:solidFill>
                <a:latin typeface="Montserrat" pitchFamily="2" charset="77"/>
              </a:rPr>
              <a:t>WEDNESDAY, MARCH 4</a:t>
            </a:r>
            <a:endParaRPr lang="en-US" altLang="en-US" sz="1200" b="1" dirty="0">
              <a:solidFill>
                <a:schemeClr val="tx1">
                  <a:lumMod val="95000"/>
                  <a:lumOff val="5000"/>
                </a:schemeClr>
              </a:solidFill>
              <a:latin typeface="Montserrat" pitchFamily="2" charset="77"/>
            </a:endParaRPr>
          </a:p>
        </p:txBody>
      </p:sp>
      <p:sp>
        <p:nvSpPr>
          <p:cNvPr id="38" name="TextBox 38">
            <a:extLst>
              <a:ext uri="{FF2B5EF4-FFF2-40B4-BE49-F238E27FC236}">
                <a16:creationId xmlns:a16="http://schemas.microsoft.com/office/drawing/2014/main" id="{846F6BF5-EE6A-6DC8-3FE0-99A820AF3C39}"/>
              </a:ext>
            </a:extLst>
          </p:cNvPr>
          <p:cNvSpPr txBox="1">
            <a:spLocks noChangeArrowheads="1"/>
          </p:cNvSpPr>
          <p:nvPr/>
        </p:nvSpPr>
        <p:spPr bwMode="auto">
          <a:xfrm>
            <a:off x="8864139" y="5042547"/>
            <a:ext cx="2804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ID" altLang="en-US" sz="1200" dirty="0">
                <a:solidFill>
                  <a:schemeClr val="tx1">
                    <a:lumMod val="95000"/>
                    <a:lumOff val="5000"/>
                  </a:schemeClr>
                </a:solidFill>
                <a:latin typeface="Montserrat" pitchFamily="2" charset="77"/>
              </a:rPr>
              <a:t>7:45 A.M. – 11:30 P.M.</a:t>
            </a:r>
            <a:endParaRPr lang="en-US" altLang="en-US" sz="1200" dirty="0">
              <a:solidFill>
                <a:schemeClr val="tx1">
                  <a:lumMod val="95000"/>
                  <a:lumOff val="5000"/>
                </a:schemeClr>
              </a:solidFill>
              <a:latin typeface="Montserrat" pitchFamily="2" charset="77"/>
            </a:endParaRPr>
          </a:p>
        </p:txBody>
      </p:sp>
      <p:cxnSp>
        <p:nvCxnSpPr>
          <p:cNvPr id="39" name="Straight Connector 38">
            <a:extLst>
              <a:ext uri="{FF2B5EF4-FFF2-40B4-BE49-F238E27FC236}">
                <a16:creationId xmlns:a16="http://schemas.microsoft.com/office/drawing/2014/main" id="{44217705-BB58-A4A7-5F29-E12B6D48D3DA}"/>
              </a:ext>
            </a:extLst>
          </p:cNvPr>
          <p:cNvCxnSpPr>
            <a:cxnSpLocks/>
          </p:cNvCxnSpPr>
          <p:nvPr/>
        </p:nvCxnSpPr>
        <p:spPr>
          <a:xfrm>
            <a:off x="8756742" y="4702451"/>
            <a:ext cx="0" cy="70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21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466AE48E-0AC6-4E31-640D-5391D231D7C2}"/>
            </a:ext>
          </a:extLst>
        </p:cNvPr>
        <p:cNvGrpSpPr/>
        <p:nvPr/>
      </p:nvGrpSpPr>
      <p:grpSpPr>
        <a:xfrm>
          <a:off x="0" y="0"/>
          <a:ext cx="0" cy="0"/>
          <a:chOff x="0" y="0"/>
          <a:chExt cx="0" cy="0"/>
        </a:xfrm>
      </p:grpSpPr>
      <p:sp>
        <p:nvSpPr>
          <p:cNvPr id="34818" name="TextBox 9">
            <a:extLst>
              <a:ext uri="{FF2B5EF4-FFF2-40B4-BE49-F238E27FC236}">
                <a16:creationId xmlns:a16="http://schemas.microsoft.com/office/drawing/2014/main" id="{981C9FF3-E2E2-1517-D593-8651A3FE85FF}"/>
              </a:ext>
            </a:extLst>
          </p:cNvPr>
          <p:cNvSpPr txBox="1">
            <a:spLocks noChangeArrowheads="1"/>
          </p:cNvSpPr>
          <p:nvPr/>
        </p:nvSpPr>
        <p:spPr bwMode="auto">
          <a:xfrm>
            <a:off x="4800602" y="1021757"/>
            <a:ext cx="6130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2C57FD"/>
                </a:solidFill>
                <a:latin typeface="Montserrat ExtraBold" pitchFamily="2" charset="77"/>
                <a:ea typeface="Urbanist Black" pitchFamily="34" charset="0"/>
                <a:cs typeface="Poppins" pitchFamily="2" charset="77"/>
              </a:rPr>
              <a:t>Sunday, March 1, 2026</a:t>
            </a:r>
          </a:p>
        </p:txBody>
      </p:sp>
      <p:sp>
        <p:nvSpPr>
          <p:cNvPr id="34820" name="TextBox 12">
            <a:extLst>
              <a:ext uri="{FF2B5EF4-FFF2-40B4-BE49-F238E27FC236}">
                <a16:creationId xmlns:a16="http://schemas.microsoft.com/office/drawing/2014/main" id="{D3C93C70-BFAE-BCCF-E89A-B3CAABCA0B78}"/>
              </a:ext>
            </a:extLst>
          </p:cNvPr>
          <p:cNvSpPr txBox="1">
            <a:spLocks noChangeArrowheads="1"/>
          </p:cNvSpPr>
          <p:nvPr/>
        </p:nvSpPr>
        <p:spPr bwMode="auto">
          <a:xfrm>
            <a:off x="4800602" y="1856968"/>
            <a:ext cx="6504710" cy="36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ID" altLang="en-US" sz="1600" b="1" dirty="0">
                <a:solidFill>
                  <a:srgbClr val="000000"/>
                </a:solidFill>
                <a:latin typeface="Montserrat" pitchFamily="2" charset="77"/>
              </a:rPr>
              <a:t>2:00 P.M. – 6:00 P.M. </a:t>
            </a:r>
            <a:r>
              <a:rPr lang="en-ID" altLang="en-US" sz="1600" dirty="0">
                <a:solidFill>
                  <a:srgbClr val="000000"/>
                </a:solidFill>
                <a:latin typeface="Montserrat" pitchFamily="2" charset="77"/>
              </a:rPr>
              <a:t>| Illinois Delegation Hospitality Suite</a:t>
            </a:r>
          </a:p>
          <a:p>
            <a:pPr eaLnBrk="1" hangingPunct="1">
              <a:lnSpc>
                <a:spcPct val="150000"/>
              </a:lnSpc>
            </a:pPr>
            <a:r>
              <a:rPr lang="en-ID" altLang="en-US" sz="1200" dirty="0">
                <a:solidFill>
                  <a:srgbClr val="000000"/>
                </a:solidFill>
                <a:latin typeface="Montserrat" pitchFamily="2" charset="77"/>
              </a:rPr>
              <a:t>					 Grand Hyatt Hotel, Tiber Creek Room</a:t>
            </a:r>
          </a:p>
          <a:p>
            <a:pPr>
              <a:lnSpc>
                <a:spcPct val="150000"/>
              </a:lnSpc>
            </a:pPr>
            <a:r>
              <a:rPr lang="en-ID" altLang="en-US" sz="1600" b="1" dirty="0">
                <a:solidFill>
                  <a:srgbClr val="000000"/>
                </a:solidFill>
                <a:latin typeface="Montserrat" pitchFamily="2" charset="77"/>
              </a:rPr>
              <a:t>4:00 P.M. – 5:00 P.M. </a:t>
            </a:r>
            <a:r>
              <a:rPr lang="en-ID" altLang="en-US" sz="1600" dirty="0">
                <a:solidFill>
                  <a:srgbClr val="000000"/>
                </a:solidFill>
                <a:latin typeface="Montserrat" pitchFamily="2" charset="77"/>
              </a:rPr>
              <a:t>| </a:t>
            </a:r>
            <a:r>
              <a:rPr lang="en-US" altLang="en-US" sz="1600" dirty="0">
                <a:solidFill>
                  <a:srgbClr val="000000"/>
                </a:solidFill>
                <a:latin typeface="Montserrat" pitchFamily="2" charset="77"/>
              </a:rPr>
              <a:t>General Session</a:t>
            </a:r>
          </a:p>
          <a:p>
            <a:pPr>
              <a:lnSpc>
                <a:spcPct val="150000"/>
              </a:lnSpc>
            </a:pPr>
            <a:r>
              <a:rPr lang="en-ID" altLang="en-US" sz="1200" dirty="0">
                <a:solidFill>
                  <a:srgbClr val="000000"/>
                </a:solidFill>
                <a:latin typeface="Montserrat" pitchFamily="2" charset="77"/>
              </a:rPr>
              <a:t>					 Washington Convention </a:t>
            </a:r>
            <a:r>
              <a:rPr lang="en-ID" altLang="en-US" sz="1200" dirty="0" err="1">
                <a:solidFill>
                  <a:srgbClr val="000000"/>
                </a:solidFill>
                <a:latin typeface="Montserrat" pitchFamily="2" charset="77"/>
              </a:rPr>
              <a:t>Center</a:t>
            </a:r>
            <a:endParaRPr lang="en-US" altLang="en-US" sz="1600" dirty="0">
              <a:latin typeface="Montserrat" pitchFamily="2" charset="77"/>
            </a:endParaRPr>
          </a:p>
          <a:p>
            <a:pPr>
              <a:lnSpc>
                <a:spcPct val="150000"/>
              </a:lnSpc>
            </a:pPr>
            <a:r>
              <a:rPr lang="en-ID" altLang="en-US" sz="1600" b="1" dirty="0">
                <a:solidFill>
                  <a:srgbClr val="000000"/>
                </a:solidFill>
                <a:latin typeface="Montserrat" pitchFamily="2" charset="77"/>
              </a:rPr>
              <a:t>5:00 P.M. – 7:00 P.M. </a:t>
            </a:r>
            <a:r>
              <a:rPr lang="en-ID" altLang="en-US" sz="1600" dirty="0">
                <a:solidFill>
                  <a:srgbClr val="000000"/>
                </a:solidFill>
                <a:latin typeface="Montserrat" pitchFamily="2" charset="77"/>
              </a:rPr>
              <a:t>| Exhibit Hall Open</a:t>
            </a:r>
          </a:p>
          <a:p>
            <a:pPr>
              <a:lnSpc>
                <a:spcPct val="150000"/>
              </a:lnSpc>
            </a:pPr>
            <a:r>
              <a:rPr lang="en-ID" altLang="en-US" sz="1400" dirty="0">
                <a:solidFill>
                  <a:srgbClr val="000000"/>
                </a:solidFill>
                <a:latin typeface="Montserrat" pitchFamily="2" charset="77"/>
              </a:rPr>
              <a:t>					 Washington Convention </a:t>
            </a:r>
            <a:r>
              <a:rPr lang="en-ID" altLang="en-US" sz="1400" dirty="0" err="1">
                <a:solidFill>
                  <a:srgbClr val="000000"/>
                </a:solidFill>
                <a:latin typeface="Montserrat" pitchFamily="2" charset="77"/>
              </a:rPr>
              <a:t>Center</a:t>
            </a:r>
            <a:endParaRPr lang="en-ID" altLang="en-US" sz="1600" dirty="0">
              <a:solidFill>
                <a:srgbClr val="000000"/>
              </a:solidFill>
              <a:latin typeface="Montserrat" pitchFamily="2" charset="77"/>
            </a:endParaRPr>
          </a:p>
          <a:p>
            <a:pPr>
              <a:lnSpc>
                <a:spcPct val="150000"/>
              </a:lnSpc>
            </a:pPr>
            <a:r>
              <a:rPr lang="en-ID" altLang="en-US" sz="1600" b="1" dirty="0">
                <a:solidFill>
                  <a:srgbClr val="000000"/>
                </a:solidFill>
                <a:latin typeface="Montserrat" pitchFamily="2" charset="77"/>
              </a:rPr>
              <a:t>6:00 P.M. – 9:00 pm  </a:t>
            </a:r>
            <a:r>
              <a:rPr lang="en-ID" altLang="en-US" sz="1600" dirty="0">
                <a:solidFill>
                  <a:srgbClr val="000000"/>
                </a:solidFill>
                <a:latin typeface="Montserrat" pitchFamily="2" charset="77"/>
              </a:rPr>
              <a:t>| </a:t>
            </a:r>
            <a:r>
              <a:rPr lang="en-US" altLang="en-US" sz="1600" dirty="0">
                <a:solidFill>
                  <a:srgbClr val="000000"/>
                </a:solidFill>
                <a:latin typeface="Montserrat" pitchFamily="2" charset="77"/>
              </a:rPr>
              <a:t>Private Illinois Delegation Reception</a:t>
            </a:r>
          </a:p>
          <a:p>
            <a:pPr>
              <a:lnSpc>
                <a:spcPct val="150000"/>
              </a:lnSpc>
            </a:pPr>
            <a:r>
              <a:rPr lang="en-US" altLang="en-US" sz="1600" dirty="0">
                <a:solidFill>
                  <a:srgbClr val="000000"/>
                </a:solidFill>
                <a:latin typeface="Montserrat" pitchFamily="2" charset="77"/>
              </a:rPr>
              <a:t>					 </a:t>
            </a:r>
            <a:r>
              <a:rPr lang="en-US" altLang="en-US" sz="1400" dirty="0">
                <a:solidFill>
                  <a:srgbClr val="000000"/>
                </a:solidFill>
                <a:latin typeface="Montserrat" pitchFamily="2" charset="77"/>
              </a:rPr>
              <a:t>Sponsored by Envisant and TruStage</a:t>
            </a:r>
          </a:p>
          <a:p>
            <a:pPr>
              <a:lnSpc>
                <a:spcPct val="150000"/>
              </a:lnSpc>
            </a:pPr>
            <a:r>
              <a:rPr lang="en-US" altLang="en-US" sz="1200" dirty="0">
                <a:latin typeface="Montserrat" pitchFamily="2" charset="77"/>
              </a:rPr>
              <a:t> 					 Mastro’s Steakhouse</a:t>
            </a:r>
          </a:p>
          <a:p>
            <a:pPr>
              <a:lnSpc>
                <a:spcPct val="150000"/>
              </a:lnSpc>
            </a:pPr>
            <a:r>
              <a:rPr lang="en-US" altLang="en-US" sz="1200" dirty="0">
                <a:latin typeface="Montserrat" pitchFamily="2" charset="77"/>
              </a:rPr>
              <a:t> 					 Cocktails 6-7 p.m.</a:t>
            </a:r>
          </a:p>
          <a:p>
            <a:pPr>
              <a:lnSpc>
                <a:spcPct val="150000"/>
              </a:lnSpc>
            </a:pPr>
            <a:r>
              <a:rPr lang="en-US" altLang="en-US" sz="1200" dirty="0">
                <a:latin typeface="Montserrat" pitchFamily="2" charset="77"/>
              </a:rPr>
              <a:t> 					 Dinner 7 p.m.</a:t>
            </a:r>
          </a:p>
        </p:txBody>
      </p:sp>
      <p:cxnSp>
        <p:nvCxnSpPr>
          <p:cNvPr id="34" name="Straight Connector 33">
            <a:extLst>
              <a:ext uri="{FF2B5EF4-FFF2-40B4-BE49-F238E27FC236}">
                <a16:creationId xmlns:a16="http://schemas.microsoft.com/office/drawing/2014/main" id="{D1B8C97A-8A6E-F2CE-A370-062D52CA241C}"/>
              </a:ext>
            </a:extLst>
          </p:cNvPr>
          <p:cNvCxnSpPr>
            <a:cxnSpLocks/>
          </p:cNvCxnSpPr>
          <p:nvPr/>
        </p:nvCxnSpPr>
        <p:spPr>
          <a:xfrm>
            <a:off x="4889809" y="1856968"/>
            <a:ext cx="60417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AA8566B-807B-BE0E-C38B-02DFCBE5A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07" y="1510416"/>
            <a:ext cx="3837167" cy="3837167"/>
          </a:xfrm>
          <a:prstGeom prst="rect">
            <a:avLst/>
          </a:prstGeom>
          <a:noFill/>
        </p:spPr>
      </p:pic>
    </p:spTree>
    <p:extLst>
      <p:ext uri="{BB962C8B-B14F-4D97-AF65-F5344CB8AC3E}">
        <p14:creationId xmlns:p14="http://schemas.microsoft.com/office/powerpoint/2010/main" val="379357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F93C2FB969CD44BB0DF0EEC97A61E9" ma:contentTypeVersion="15" ma:contentTypeDescription="Create a new document." ma:contentTypeScope="" ma:versionID="80e2fc783fe1e6411101ccf85af802dd">
  <xsd:schema xmlns:xsd="http://www.w3.org/2001/XMLSchema" xmlns:xs="http://www.w3.org/2001/XMLSchema" xmlns:p="http://schemas.microsoft.com/office/2006/metadata/properties" xmlns:ns2="6e3b8503-9a2f-4089-8dfb-fec121d7e419" xmlns:ns3="c5e70a2b-48f5-4981-8733-f79e0e013f8a" targetNamespace="http://schemas.microsoft.com/office/2006/metadata/properties" ma:root="true" ma:fieldsID="dc62e0250ce30d0d1378ab78b4f5e443" ns2:_="" ns3:_="">
    <xsd:import namespace="6e3b8503-9a2f-4089-8dfb-fec121d7e419"/>
    <xsd:import namespace="c5e70a2b-48f5-4981-8733-f79e0e013f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element ref="ns2:Ev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8503-9a2f-4089-8dfb-fec121d7e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ac5b635-3194-42b7-ac0f-3593fd6194f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EventDate" ma:index="21" nillable="true" ma:displayName="Event Date" ma:format="DateOnly" ma:internalName="Even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e70a2b-48f5-4981-8733-f79e0e013f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18e6e03-f95d-4912-9830-e2981e1ab053}" ma:internalName="TaxCatchAll" ma:showField="CatchAllData" ma:web="c5e70a2b-48f5-4981-8733-f79e0e013f8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e3b8503-9a2f-4089-8dfb-fec121d7e419">
      <Terms xmlns="http://schemas.microsoft.com/office/infopath/2007/PartnerControls"/>
    </lcf76f155ced4ddcb4097134ff3c332f>
    <TaxCatchAll xmlns="c5e70a2b-48f5-4981-8733-f79e0e013f8a" xsi:nil="true"/>
    <EventDate xmlns="6e3b8503-9a2f-4089-8dfb-fec121d7e419" xsi:nil="true"/>
  </documentManagement>
</p:properties>
</file>

<file path=customXml/itemProps1.xml><?xml version="1.0" encoding="utf-8"?>
<ds:datastoreItem xmlns:ds="http://schemas.openxmlformats.org/officeDocument/2006/customXml" ds:itemID="{F4F4CFC0-E3A4-4BB1-B4C2-EAFBFD43E0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8503-9a2f-4089-8dfb-fec121d7e419"/>
    <ds:schemaRef ds:uri="c5e70a2b-48f5-4981-8733-f79e0e013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8DA8AB-A40D-46F8-8F27-F941C5CD382D}">
  <ds:schemaRefs>
    <ds:schemaRef ds:uri="http://schemas.microsoft.com/sharepoint/v3/contenttype/forms"/>
  </ds:schemaRefs>
</ds:datastoreItem>
</file>

<file path=customXml/itemProps3.xml><?xml version="1.0" encoding="utf-8"?>
<ds:datastoreItem xmlns:ds="http://schemas.openxmlformats.org/officeDocument/2006/customXml" ds:itemID="{8134B65B-755F-446A-9732-5BE5D54F715A}">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purl.org/dc/dcmitype/"/>
    <ds:schemaRef ds:uri="6e3b8503-9a2f-4089-8dfb-fec121d7e419"/>
    <ds:schemaRef ds:uri="http://schemas.openxmlformats.org/package/2006/metadata/core-properties"/>
    <ds:schemaRef ds:uri="c5e70a2b-48f5-4981-8733-f79e0e013f8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5293</TotalTime>
  <Words>1558</Words>
  <Application>Microsoft Office PowerPoint</Application>
  <PresentationFormat>Widescreen</PresentationFormat>
  <Paragraphs>233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Montserrat</vt:lpstr>
      <vt:lpstr>Montserrat ExtraBold</vt:lpstr>
      <vt:lpstr>Montserrat Medium</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naufal fikrana</dc:creator>
  <cp:lastModifiedBy>Abby Walsh</cp:lastModifiedBy>
  <cp:revision>29</cp:revision>
  <cp:lastPrinted>2026-02-24T20:55:16Z</cp:lastPrinted>
  <dcterms:created xsi:type="dcterms:W3CDTF">2023-05-13T05:59:32Z</dcterms:created>
  <dcterms:modified xsi:type="dcterms:W3CDTF">2026-02-25T19:42:05Z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0x010100C8F93C2FB969CD44BB0DF0EEC97A61E9</vt:lpwstr>
  </property>
</Properties>
</file>